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811" autoAdjust="0"/>
  </p:normalViewPr>
  <p:slideViewPr>
    <p:cSldViewPr>
      <p:cViewPr varScale="1">
        <p:scale>
          <a:sx n="103" d="100"/>
          <a:sy n="103" d="100"/>
        </p:scale>
        <p:origin x="1170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08D614CD-ADF2-4DBE-9336-812A72A0A7A7}" type="datetimeFigureOut">
              <a:rPr lang="de-DE" smtClean="0"/>
              <a:pPr/>
              <a:t>18.11.2020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1B17B06D-02C3-4517-9859-336749C70395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7434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17B06D-02C3-4517-9859-336749C70395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20677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B689F-7499-4A11-B5C6-4C90468EEBA1}" type="datetimeFigureOut">
              <a:rPr lang="de-DE" smtClean="0"/>
              <a:pPr/>
              <a:t>18.11.2020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4FE63-CB3A-4D54-BFDB-24804CE2BAC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5853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B689F-7499-4A11-B5C6-4C90468EEBA1}" type="datetimeFigureOut">
              <a:rPr lang="de-DE" smtClean="0"/>
              <a:pPr/>
              <a:t>18.11.2020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4FE63-CB3A-4D54-BFDB-24804CE2BAC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1260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B689F-7499-4A11-B5C6-4C90468EEBA1}" type="datetimeFigureOut">
              <a:rPr lang="de-DE" smtClean="0"/>
              <a:pPr/>
              <a:t>18.11.2020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4FE63-CB3A-4D54-BFDB-24804CE2BAC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5338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B689F-7499-4A11-B5C6-4C90468EEBA1}" type="datetimeFigureOut">
              <a:rPr lang="de-DE" smtClean="0"/>
              <a:pPr/>
              <a:t>18.11.2020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4FE63-CB3A-4D54-BFDB-24804CE2BAC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9939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B689F-7499-4A11-B5C6-4C90468EEBA1}" type="datetimeFigureOut">
              <a:rPr lang="de-DE" smtClean="0"/>
              <a:pPr/>
              <a:t>18.11.2020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4FE63-CB3A-4D54-BFDB-24804CE2BAC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0718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B689F-7499-4A11-B5C6-4C90468EEBA1}" type="datetimeFigureOut">
              <a:rPr lang="de-DE" smtClean="0"/>
              <a:pPr/>
              <a:t>18.11.2020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4FE63-CB3A-4D54-BFDB-24804CE2BAC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7966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B689F-7499-4A11-B5C6-4C90468EEBA1}" type="datetimeFigureOut">
              <a:rPr lang="de-DE" smtClean="0"/>
              <a:pPr/>
              <a:t>18.11.2020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4FE63-CB3A-4D54-BFDB-24804CE2BAC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06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B689F-7499-4A11-B5C6-4C90468EEBA1}" type="datetimeFigureOut">
              <a:rPr lang="de-DE" smtClean="0"/>
              <a:pPr/>
              <a:t>18.11.2020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4FE63-CB3A-4D54-BFDB-24804CE2BAC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0178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B689F-7499-4A11-B5C6-4C90468EEBA1}" type="datetimeFigureOut">
              <a:rPr lang="de-DE" smtClean="0"/>
              <a:pPr/>
              <a:t>18.11.2020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4FE63-CB3A-4D54-BFDB-24804CE2BAC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5891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B689F-7499-4A11-B5C6-4C90468EEBA1}" type="datetimeFigureOut">
              <a:rPr lang="de-DE" smtClean="0"/>
              <a:pPr/>
              <a:t>18.11.2020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4FE63-CB3A-4D54-BFDB-24804CE2BAC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7977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B689F-7499-4A11-B5C6-4C90468EEBA1}" type="datetimeFigureOut">
              <a:rPr lang="de-DE" smtClean="0"/>
              <a:pPr/>
              <a:t>18.11.2020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4FE63-CB3A-4D54-BFDB-24804CE2BAC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4064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5B689F-7499-4A11-B5C6-4C90468EEBA1}" type="datetimeFigureOut">
              <a:rPr lang="de-DE" smtClean="0"/>
              <a:pPr/>
              <a:t>18.11.2020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04FE63-CB3A-4D54-BFDB-24804CE2BAC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7405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gif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gif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wmf"/><Relationship Id="rId15" Type="http://schemas.openxmlformats.org/officeDocument/2006/relationships/image" Target="../media/image13.png"/><Relationship Id="rId10" Type="http://schemas.openxmlformats.org/officeDocument/2006/relationships/image" Target="../media/image8.wmf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1" name="Gruppieren 270"/>
          <p:cNvGrpSpPr/>
          <p:nvPr/>
        </p:nvGrpSpPr>
        <p:grpSpPr>
          <a:xfrm>
            <a:off x="6923880" y="2415940"/>
            <a:ext cx="1347069" cy="243012"/>
            <a:chOff x="682732" y="6111516"/>
            <a:chExt cx="576900" cy="108000"/>
          </a:xfrm>
        </p:grpSpPr>
        <p:cxnSp>
          <p:nvCxnSpPr>
            <p:cNvPr id="272" name="Gerade Verbindung 271"/>
            <p:cNvCxnSpPr/>
            <p:nvPr/>
          </p:nvCxnSpPr>
          <p:spPr>
            <a:xfrm>
              <a:off x="682732" y="6165304"/>
              <a:ext cx="576900" cy="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Gerade Verbindung 291"/>
            <p:cNvCxnSpPr/>
            <p:nvPr/>
          </p:nvCxnSpPr>
          <p:spPr>
            <a:xfrm>
              <a:off x="687988" y="6111516"/>
              <a:ext cx="0" cy="10800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Gerade Verbindung 292"/>
            <p:cNvCxnSpPr/>
            <p:nvPr/>
          </p:nvCxnSpPr>
          <p:spPr>
            <a:xfrm>
              <a:off x="1259632" y="6111516"/>
              <a:ext cx="0" cy="10800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7" name="Textfeld 236"/>
          <p:cNvSpPr txBox="1"/>
          <p:nvPr/>
        </p:nvSpPr>
        <p:spPr>
          <a:xfrm>
            <a:off x="4488944" y="6314788"/>
            <a:ext cx="327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>
                <a:solidFill>
                  <a:schemeClr val="accent3">
                    <a:lumMod val="75000"/>
                  </a:schemeClr>
                </a:solidFill>
              </a:rPr>
              <a:t>…</a:t>
            </a:r>
          </a:p>
        </p:txBody>
      </p:sp>
      <p:sp>
        <p:nvSpPr>
          <p:cNvPr id="222" name="Textfeld 221"/>
          <p:cNvSpPr txBox="1"/>
          <p:nvPr/>
        </p:nvSpPr>
        <p:spPr>
          <a:xfrm>
            <a:off x="5762040" y="6239510"/>
            <a:ext cx="6718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solidFill>
                  <a:schemeClr val="accent3">
                    <a:lumMod val="75000"/>
                  </a:schemeClr>
                </a:solidFill>
              </a:rPr>
              <a:t>Tempel-zerstörung</a:t>
            </a:r>
            <a:endParaRPr lang="de-DE" sz="6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6" name="Textfeld 55"/>
          <p:cNvSpPr txBox="1"/>
          <p:nvPr/>
        </p:nvSpPr>
        <p:spPr>
          <a:xfrm>
            <a:off x="5460613" y="6680393"/>
            <a:ext cx="4303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solidFill>
                  <a:srgbClr val="FF0000"/>
                </a:solidFill>
              </a:rPr>
              <a:t>33</a:t>
            </a:r>
            <a:endParaRPr lang="de-DE" sz="600" dirty="0">
              <a:solidFill>
                <a:srgbClr val="FF0000"/>
              </a:solidFill>
            </a:endParaRPr>
          </a:p>
        </p:txBody>
      </p:sp>
      <p:sp>
        <p:nvSpPr>
          <p:cNvPr id="58" name="Textfeld 57"/>
          <p:cNvSpPr txBox="1"/>
          <p:nvPr/>
        </p:nvSpPr>
        <p:spPr>
          <a:xfrm>
            <a:off x="5665845" y="6680393"/>
            <a:ext cx="4303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solidFill>
                  <a:srgbClr val="FF0000"/>
                </a:solidFill>
              </a:rPr>
              <a:t>70</a:t>
            </a:r>
            <a:endParaRPr lang="de-DE" sz="600" dirty="0">
              <a:solidFill>
                <a:srgbClr val="FF0000"/>
              </a:solidFill>
            </a:endParaRPr>
          </a:p>
        </p:txBody>
      </p:sp>
      <p:sp>
        <p:nvSpPr>
          <p:cNvPr id="141" name="Pfeil nach unten 140"/>
          <p:cNvSpPr/>
          <p:nvPr/>
        </p:nvSpPr>
        <p:spPr>
          <a:xfrm rot="10800000" flipH="1" flipV="1">
            <a:off x="8268943" y="2060848"/>
            <a:ext cx="119671" cy="7200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4" name="Haupt" descr="Standbild selbst geteilt eingefärbt zusammengefügt 6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51" r="79453" b="24048"/>
          <a:stretch/>
        </p:blipFill>
        <p:spPr bwMode="auto">
          <a:xfrm>
            <a:off x="359672" y="553251"/>
            <a:ext cx="1260000" cy="1132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Brust" descr="Standbild selbst geteilt eingefärbt zusammengefügt 6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07" t="10062" r="63472" b="13816"/>
          <a:stretch/>
        </p:blipFill>
        <p:spPr bwMode="auto">
          <a:xfrm>
            <a:off x="1606043" y="472569"/>
            <a:ext cx="1789081" cy="1295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Lenden" descr="Standbild selbst geteilt eingefärbt zusammengefügt 6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90" t="20886" r="37598" b="24417"/>
          <a:stretch/>
        </p:blipFill>
        <p:spPr bwMode="auto">
          <a:xfrm>
            <a:off x="3395125" y="457916"/>
            <a:ext cx="1662029" cy="1386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Schenkel" descr="Standbild selbst geteilt eingefärbt zusammengefügt 6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02" t="24381" r="11723" b="27685"/>
          <a:stretch/>
        </p:blipFill>
        <p:spPr bwMode="auto">
          <a:xfrm>
            <a:off x="5057154" y="553250"/>
            <a:ext cx="990261" cy="1214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Füße" descr="Standbild selbst geteilt eingefärbt zusammengefügt 6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275" t="12585" r="4877" b="16014"/>
          <a:stretch/>
        </p:blipFill>
        <p:spPr bwMode="auto">
          <a:xfrm>
            <a:off x="6047415" y="268941"/>
            <a:ext cx="1474217" cy="178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feld 8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u="sng" dirty="0"/>
              <a:t>Geschichtlicher Überblick in Daniel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-135069" y="764704"/>
            <a:ext cx="88296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>
                <a:solidFill>
                  <a:srgbClr val="C00000"/>
                </a:solidFill>
              </a:rPr>
              <a:t>Daniel 2</a:t>
            </a:r>
          </a:p>
          <a:p>
            <a:pPr algn="ctr"/>
            <a:r>
              <a:rPr lang="de-DE" sz="1050" dirty="0">
                <a:solidFill>
                  <a:schemeClr val="tx2"/>
                </a:solidFill>
              </a:rPr>
              <a:t>(ca. 602 v. Chr.)</a:t>
            </a:r>
          </a:p>
        </p:txBody>
      </p:sp>
      <p:pic>
        <p:nvPicPr>
          <p:cNvPr id="1026" name="Picture 2" descr="http://media.4teachers.de/images/thumbs/image_thumb.4966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0" t="10917" r="16158" b="11627"/>
          <a:stretch/>
        </p:blipFill>
        <p:spPr bwMode="auto">
          <a:xfrm>
            <a:off x="8326172" y="457917"/>
            <a:ext cx="828686" cy="819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Sascha.Kriegler\AppData\Local\Microsoft\Windows\Temporary Internet Files\Content.IE5\IU6K5AG0\MC900350310[1].wmf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" r="49019" b="46027"/>
          <a:stretch/>
        </p:blipFill>
        <p:spPr bwMode="auto">
          <a:xfrm rot="236504">
            <a:off x="8247612" y="55463"/>
            <a:ext cx="825454" cy="632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Löwe" descr="Löwe mit Flügelen fertig 7.pn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9"/>
          <a:stretch/>
        </p:blipFill>
        <p:spPr bwMode="auto">
          <a:xfrm>
            <a:off x="539552" y="1916832"/>
            <a:ext cx="935552" cy="955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Bär" descr="Bär freigestellt mit 3 Rippen 4.png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16" r="3301"/>
          <a:stretch/>
        </p:blipFill>
        <p:spPr bwMode="auto">
          <a:xfrm rot="20697897">
            <a:off x="2029471" y="2045543"/>
            <a:ext cx="874187" cy="8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Leopart" descr="Ebenen zusammen Flügel eingebunden 8.png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37" r="4463" b="14176"/>
          <a:stretch/>
        </p:blipFill>
        <p:spPr bwMode="auto">
          <a:xfrm>
            <a:off x="3403515" y="1972859"/>
            <a:ext cx="1600533" cy="952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Tier" descr="schreckliches tier freigestellt Farbe mit allen Hörnern vereinigt3.png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67"/>
          <a:stretch/>
        </p:blipFill>
        <p:spPr bwMode="auto">
          <a:xfrm>
            <a:off x="5148064" y="1916832"/>
            <a:ext cx="1101037" cy="956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 descr="C:\Users\Sascha.Kriegler\AppData\Local\Microsoft\Windows\Temporary Internet Files\Content.IE5\OL1VX4IM\MC900203096[1].wm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7371" y="2134799"/>
            <a:ext cx="142831" cy="532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Widder" descr="Kampfwider freigestellt ohne Kopf mit anderen Kopf 3.png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403"/>
          <a:stretch/>
        </p:blipFill>
        <p:spPr bwMode="auto">
          <a:xfrm rot="263759">
            <a:off x="2148743" y="3107075"/>
            <a:ext cx="720224" cy="68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Ziegenbock" descr="Ziegenbock freigestellt mit einem Horn 3.png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83480" flipH="1">
            <a:off x="3405694" y="3080959"/>
            <a:ext cx="931570" cy="649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Textfeld 30"/>
          <p:cNvSpPr txBox="1"/>
          <p:nvPr/>
        </p:nvSpPr>
        <p:spPr>
          <a:xfrm>
            <a:off x="-18531" y="6653992"/>
            <a:ext cx="5580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b="1" dirty="0">
                <a:solidFill>
                  <a:srgbClr val="7030A0"/>
                </a:solidFill>
              </a:rPr>
              <a:t>v. Chr.</a:t>
            </a:r>
            <a:endParaRPr lang="de-DE" sz="800" b="1" dirty="0">
              <a:solidFill>
                <a:srgbClr val="7030A0"/>
              </a:solidFill>
            </a:endParaRPr>
          </a:p>
        </p:txBody>
      </p:sp>
      <p:cxnSp>
        <p:nvCxnSpPr>
          <p:cNvPr id="13" name="Gerade Verbindung 12"/>
          <p:cNvCxnSpPr/>
          <p:nvPr/>
        </p:nvCxnSpPr>
        <p:spPr>
          <a:xfrm>
            <a:off x="0" y="6669360"/>
            <a:ext cx="65340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feld 31"/>
          <p:cNvSpPr txBox="1"/>
          <p:nvPr/>
        </p:nvSpPr>
        <p:spPr>
          <a:xfrm>
            <a:off x="467544" y="6669360"/>
            <a:ext cx="4303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solidFill>
                  <a:srgbClr val="FF0000"/>
                </a:solidFill>
              </a:rPr>
              <a:t>605</a:t>
            </a:r>
            <a:endParaRPr lang="de-DE" sz="600" dirty="0">
              <a:solidFill>
                <a:srgbClr val="FF0000"/>
              </a:solidFill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1403648" y="6680393"/>
            <a:ext cx="4303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solidFill>
                  <a:srgbClr val="FF0000"/>
                </a:solidFill>
              </a:rPr>
              <a:t>539</a:t>
            </a:r>
            <a:endParaRPr lang="de-DE" sz="600" dirty="0">
              <a:solidFill>
                <a:srgbClr val="FF0000"/>
              </a:solidFill>
            </a:endParaRPr>
          </a:p>
        </p:txBody>
      </p:sp>
      <p:cxnSp>
        <p:nvCxnSpPr>
          <p:cNvPr id="15" name="Gerade Verbindung 14"/>
          <p:cNvCxnSpPr/>
          <p:nvPr/>
        </p:nvCxnSpPr>
        <p:spPr>
          <a:xfrm>
            <a:off x="1606044" y="553250"/>
            <a:ext cx="0" cy="61007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feld 37"/>
          <p:cNvSpPr txBox="1"/>
          <p:nvPr/>
        </p:nvSpPr>
        <p:spPr>
          <a:xfrm>
            <a:off x="1619672" y="6680393"/>
            <a:ext cx="4303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solidFill>
                  <a:srgbClr val="FF0000"/>
                </a:solidFill>
              </a:rPr>
              <a:t>536</a:t>
            </a:r>
            <a:endParaRPr lang="de-DE" sz="600" dirty="0">
              <a:solidFill>
                <a:srgbClr val="FF0000"/>
              </a:solidFill>
            </a:endParaRPr>
          </a:p>
        </p:txBody>
      </p:sp>
      <p:sp>
        <p:nvSpPr>
          <p:cNvPr id="39" name="Textfeld 38"/>
          <p:cNvSpPr txBox="1"/>
          <p:nvPr/>
        </p:nvSpPr>
        <p:spPr>
          <a:xfrm>
            <a:off x="1981383" y="6680393"/>
            <a:ext cx="4303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solidFill>
                  <a:srgbClr val="FF0000"/>
                </a:solidFill>
              </a:rPr>
              <a:t>515</a:t>
            </a:r>
            <a:endParaRPr lang="de-DE" sz="600" dirty="0">
              <a:solidFill>
                <a:srgbClr val="FF0000"/>
              </a:solidFill>
            </a:endParaRPr>
          </a:p>
        </p:txBody>
      </p:sp>
      <p:sp>
        <p:nvSpPr>
          <p:cNvPr id="41" name="Textfeld 40"/>
          <p:cNvSpPr txBox="1"/>
          <p:nvPr/>
        </p:nvSpPr>
        <p:spPr>
          <a:xfrm>
            <a:off x="2223168" y="6680393"/>
            <a:ext cx="4303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solidFill>
                  <a:srgbClr val="FF0000"/>
                </a:solidFill>
              </a:rPr>
              <a:t>486</a:t>
            </a:r>
            <a:endParaRPr lang="de-DE" sz="600" dirty="0">
              <a:solidFill>
                <a:srgbClr val="FF0000"/>
              </a:solidFill>
            </a:endParaRPr>
          </a:p>
        </p:txBody>
      </p:sp>
      <p:sp>
        <p:nvSpPr>
          <p:cNvPr id="42" name="Textfeld 41"/>
          <p:cNvSpPr txBox="1"/>
          <p:nvPr/>
        </p:nvSpPr>
        <p:spPr>
          <a:xfrm>
            <a:off x="2555776" y="6680393"/>
            <a:ext cx="4303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solidFill>
                  <a:srgbClr val="FF0000"/>
                </a:solidFill>
              </a:rPr>
              <a:t>445</a:t>
            </a:r>
            <a:endParaRPr lang="de-DE" sz="600" dirty="0">
              <a:solidFill>
                <a:srgbClr val="FF0000"/>
              </a:solidFill>
            </a:endParaRPr>
          </a:p>
        </p:txBody>
      </p:sp>
      <p:sp>
        <p:nvSpPr>
          <p:cNvPr id="43" name="Textfeld 42"/>
          <p:cNvSpPr txBox="1"/>
          <p:nvPr/>
        </p:nvSpPr>
        <p:spPr>
          <a:xfrm>
            <a:off x="2845479" y="6680393"/>
            <a:ext cx="4303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solidFill>
                  <a:srgbClr val="FF0000"/>
                </a:solidFill>
              </a:rPr>
              <a:t>396</a:t>
            </a:r>
            <a:endParaRPr lang="de-DE" sz="600" dirty="0">
              <a:solidFill>
                <a:srgbClr val="FF0000"/>
              </a:solidFill>
            </a:endParaRPr>
          </a:p>
        </p:txBody>
      </p:sp>
      <p:cxnSp>
        <p:nvCxnSpPr>
          <p:cNvPr id="44" name="Gerade Verbindung 43"/>
          <p:cNvCxnSpPr/>
          <p:nvPr/>
        </p:nvCxnSpPr>
        <p:spPr>
          <a:xfrm>
            <a:off x="3396488" y="814813"/>
            <a:ext cx="332" cy="59580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44"/>
          <p:cNvCxnSpPr/>
          <p:nvPr/>
        </p:nvCxnSpPr>
        <p:spPr>
          <a:xfrm>
            <a:off x="5057153" y="604460"/>
            <a:ext cx="1" cy="60495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feld 49"/>
          <p:cNvSpPr txBox="1"/>
          <p:nvPr/>
        </p:nvSpPr>
        <p:spPr>
          <a:xfrm>
            <a:off x="3181300" y="6680393"/>
            <a:ext cx="4303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solidFill>
                  <a:srgbClr val="FF0000"/>
                </a:solidFill>
              </a:rPr>
              <a:t>336</a:t>
            </a:r>
            <a:endParaRPr lang="de-DE" sz="600" dirty="0">
              <a:solidFill>
                <a:srgbClr val="FF0000"/>
              </a:solidFill>
            </a:endParaRPr>
          </a:p>
        </p:txBody>
      </p:sp>
      <p:sp>
        <p:nvSpPr>
          <p:cNvPr id="51" name="Textfeld 50"/>
          <p:cNvSpPr txBox="1"/>
          <p:nvPr/>
        </p:nvSpPr>
        <p:spPr>
          <a:xfrm>
            <a:off x="3396488" y="6680393"/>
            <a:ext cx="4303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solidFill>
                  <a:srgbClr val="FF0000"/>
                </a:solidFill>
              </a:rPr>
              <a:t>323</a:t>
            </a:r>
            <a:endParaRPr lang="de-DE" sz="600" dirty="0">
              <a:solidFill>
                <a:srgbClr val="FF0000"/>
              </a:solidFill>
            </a:endParaRPr>
          </a:p>
        </p:txBody>
      </p:sp>
      <p:sp>
        <p:nvSpPr>
          <p:cNvPr id="52" name="Textfeld 51"/>
          <p:cNvSpPr txBox="1"/>
          <p:nvPr/>
        </p:nvSpPr>
        <p:spPr>
          <a:xfrm>
            <a:off x="3830539" y="6680393"/>
            <a:ext cx="4303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solidFill>
                  <a:srgbClr val="FF0000"/>
                </a:solidFill>
              </a:rPr>
              <a:t>301</a:t>
            </a:r>
            <a:endParaRPr lang="de-DE" sz="600" dirty="0">
              <a:solidFill>
                <a:srgbClr val="FF0000"/>
              </a:solidFill>
            </a:endParaRPr>
          </a:p>
        </p:txBody>
      </p:sp>
      <p:sp>
        <p:nvSpPr>
          <p:cNvPr id="53" name="Textfeld 52"/>
          <p:cNvSpPr txBox="1"/>
          <p:nvPr/>
        </p:nvSpPr>
        <p:spPr>
          <a:xfrm>
            <a:off x="4357647" y="6680393"/>
            <a:ext cx="4303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solidFill>
                  <a:srgbClr val="FF0000"/>
                </a:solidFill>
              </a:rPr>
              <a:t>175</a:t>
            </a:r>
            <a:endParaRPr lang="de-DE" sz="600" dirty="0">
              <a:solidFill>
                <a:srgbClr val="FF0000"/>
              </a:solidFill>
            </a:endParaRPr>
          </a:p>
        </p:txBody>
      </p:sp>
      <p:sp>
        <p:nvSpPr>
          <p:cNvPr id="54" name="Textfeld 53"/>
          <p:cNvSpPr txBox="1"/>
          <p:nvPr/>
        </p:nvSpPr>
        <p:spPr>
          <a:xfrm>
            <a:off x="4572000" y="6680393"/>
            <a:ext cx="4303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solidFill>
                  <a:srgbClr val="FF0000"/>
                </a:solidFill>
              </a:rPr>
              <a:t>167</a:t>
            </a:r>
            <a:endParaRPr lang="de-DE" sz="600" dirty="0">
              <a:solidFill>
                <a:srgbClr val="FF0000"/>
              </a:solidFill>
            </a:endParaRPr>
          </a:p>
        </p:txBody>
      </p:sp>
      <p:sp>
        <p:nvSpPr>
          <p:cNvPr id="55" name="Textfeld 54"/>
          <p:cNvSpPr txBox="1"/>
          <p:nvPr/>
        </p:nvSpPr>
        <p:spPr>
          <a:xfrm>
            <a:off x="4841965" y="6680393"/>
            <a:ext cx="4303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solidFill>
                  <a:srgbClr val="FF0000"/>
                </a:solidFill>
              </a:rPr>
              <a:t>146</a:t>
            </a:r>
            <a:endParaRPr lang="de-DE" sz="600" dirty="0">
              <a:solidFill>
                <a:srgbClr val="FF0000"/>
              </a:solidFill>
            </a:endParaRPr>
          </a:p>
        </p:txBody>
      </p:sp>
      <p:sp>
        <p:nvSpPr>
          <p:cNvPr id="57" name="Textfeld 56"/>
          <p:cNvSpPr txBox="1"/>
          <p:nvPr/>
        </p:nvSpPr>
        <p:spPr>
          <a:xfrm>
            <a:off x="5151730" y="6663517"/>
            <a:ext cx="5580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b="1" dirty="0">
                <a:solidFill>
                  <a:srgbClr val="7030A0"/>
                </a:solidFill>
              </a:rPr>
              <a:t>n. Chr.</a:t>
            </a:r>
            <a:endParaRPr lang="de-DE" sz="800" b="1" dirty="0">
              <a:solidFill>
                <a:srgbClr val="7030A0"/>
              </a:solidFill>
            </a:endParaRPr>
          </a:p>
        </p:txBody>
      </p:sp>
      <p:sp>
        <p:nvSpPr>
          <p:cNvPr id="59" name="Textfeld 58"/>
          <p:cNvSpPr txBox="1"/>
          <p:nvPr/>
        </p:nvSpPr>
        <p:spPr>
          <a:xfrm>
            <a:off x="5892661" y="6680393"/>
            <a:ext cx="4303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solidFill>
                  <a:srgbClr val="FF0000"/>
                </a:solidFill>
              </a:rPr>
              <a:t>364</a:t>
            </a:r>
            <a:endParaRPr lang="de-DE" sz="600" dirty="0">
              <a:solidFill>
                <a:srgbClr val="FF0000"/>
              </a:solidFill>
            </a:endParaRPr>
          </a:p>
        </p:txBody>
      </p:sp>
      <p:sp>
        <p:nvSpPr>
          <p:cNvPr id="60" name="Textfeld 59"/>
          <p:cNvSpPr txBox="1"/>
          <p:nvPr/>
        </p:nvSpPr>
        <p:spPr>
          <a:xfrm>
            <a:off x="6108685" y="6680393"/>
            <a:ext cx="4303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solidFill>
                  <a:srgbClr val="FF0000"/>
                </a:solidFill>
              </a:rPr>
              <a:t>476</a:t>
            </a:r>
            <a:endParaRPr lang="de-DE" sz="600" dirty="0">
              <a:solidFill>
                <a:srgbClr val="FF0000"/>
              </a:solidFill>
            </a:endParaRPr>
          </a:p>
        </p:txBody>
      </p:sp>
      <p:cxnSp>
        <p:nvCxnSpPr>
          <p:cNvPr id="62" name="Gerade Verbindung 61"/>
          <p:cNvCxnSpPr/>
          <p:nvPr/>
        </p:nvCxnSpPr>
        <p:spPr>
          <a:xfrm>
            <a:off x="6834728" y="6669360"/>
            <a:ext cx="2304000" cy="0"/>
          </a:xfrm>
          <a:prstGeom prst="line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Gerade Verbindung 65"/>
          <p:cNvCxnSpPr/>
          <p:nvPr/>
        </p:nvCxnSpPr>
        <p:spPr>
          <a:xfrm>
            <a:off x="6533049" y="6672709"/>
            <a:ext cx="55175" cy="11540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Gerade Verbindung 67"/>
          <p:cNvCxnSpPr/>
          <p:nvPr/>
        </p:nvCxnSpPr>
        <p:spPr>
          <a:xfrm>
            <a:off x="6605235" y="6453336"/>
            <a:ext cx="99676" cy="33477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Gerade Verbindung 68"/>
          <p:cNvCxnSpPr/>
          <p:nvPr/>
        </p:nvCxnSpPr>
        <p:spPr>
          <a:xfrm>
            <a:off x="6588224" y="6453336"/>
            <a:ext cx="0" cy="33477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Gerade Verbindung 73"/>
          <p:cNvCxnSpPr/>
          <p:nvPr/>
        </p:nvCxnSpPr>
        <p:spPr>
          <a:xfrm>
            <a:off x="6704911" y="6453336"/>
            <a:ext cx="99676" cy="33477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Gerade Verbindung 74"/>
          <p:cNvCxnSpPr/>
          <p:nvPr/>
        </p:nvCxnSpPr>
        <p:spPr>
          <a:xfrm>
            <a:off x="6704911" y="6453336"/>
            <a:ext cx="0" cy="33477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Gerade Verbindung 109"/>
          <p:cNvCxnSpPr/>
          <p:nvPr/>
        </p:nvCxnSpPr>
        <p:spPr>
          <a:xfrm>
            <a:off x="6917784" y="369332"/>
            <a:ext cx="0" cy="62846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Gerade Verbindung 132"/>
          <p:cNvCxnSpPr/>
          <p:nvPr/>
        </p:nvCxnSpPr>
        <p:spPr>
          <a:xfrm flipH="1">
            <a:off x="6805208" y="6669360"/>
            <a:ext cx="25200" cy="1260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Pfeil nach unten 138"/>
          <p:cNvSpPr/>
          <p:nvPr/>
        </p:nvSpPr>
        <p:spPr>
          <a:xfrm rot="10800000" flipH="1" flipV="1">
            <a:off x="8265595" y="5969990"/>
            <a:ext cx="123019" cy="684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47" name="Gerade Verbindung 146"/>
          <p:cNvCxnSpPr/>
          <p:nvPr/>
        </p:nvCxnSpPr>
        <p:spPr>
          <a:xfrm flipV="1">
            <a:off x="8584813" y="2205267"/>
            <a:ext cx="170217" cy="189583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Gerade Verbindung 147"/>
          <p:cNvCxnSpPr/>
          <p:nvPr/>
        </p:nvCxnSpPr>
        <p:spPr>
          <a:xfrm flipV="1">
            <a:off x="8584813" y="2386676"/>
            <a:ext cx="259976" cy="149458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Gerade Verbindung 148"/>
          <p:cNvCxnSpPr/>
          <p:nvPr/>
        </p:nvCxnSpPr>
        <p:spPr>
          <a:xfrm flipH="1">
            <a:off x="8584813" y="2576147"/>
            <a:ext cx="307455" cy="77375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Gerade Verbindung 88"/>
          <p:cNvCxnSpPr/>
          <p:nvPr/>
        </p:nvCxnSpPr>
        <p:spPr>
          <a:xfrm>
            <a:off x="0" y="5589240"/>
            <a:ext cx="9144000" cy="0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Gerade Verbindung 150"/>
          <p:cNvCxnSpPr/>
          <p:nvPr/>
        </p:nvCxnSpPr>
        <p:spPr>
          <a:xfrm>
            <a:off x="8326984" y="332656"/>
            <a:ext cx="0" cy="62846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Wolke 2"/>
          <p:cNvSpPr/>
          <p:nvPr/>
        </p:nvSpPr>
        <p:spPr>
          <a:xfrm>
            <a:off x="8027232" y="2584720"/>
            <a:ext cx="843150" cy="268215"/>
          </a:xfrm>
          <a:prstGeom prst="cloud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2" name="Gerade Verbindung 11"/>
          <p:cNvCxnSpPr/>
          <p:nvPr/>
        </p:nvCxnSpPr>
        <p:spPr>
          <a:xfrm flipH="1" flipV="1">
            <a:off x="8180487" y="2205267"/>
            <a:ext cx="170217" cy="189583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27"/>
          <p:cNvCxnSpPr/>
          <p:nvPr/>
        </p:nvCxnSpPr>
        <p:spPr>
          <a:xfrm flipH="1" flipV="1">
            <a:off x="8084026" y="2386676"/>
            <a:ext cx="259976" cy="149458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29"/>
          <p:cNvCxnSpPr/>
          <p:nvPr/>
        </p:nvCxnSpPr>
        <p:spPr>
          <a:xfrm>
            <a:off x="8036547" y="2576147"/>
            <a:ext cx="307455" cy="77375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Pfeil nach unten 151"/>
          <p:cNvSpPr/>
          <p:nvPr/>
        </p:nvSpPr>
        <p:spPr>
          <a:xfrm rot="10800000" flipH="1">
            <a:off x="6817575" y="5969990"/>
            <a:ext cx="119671" cy="684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14" name="Gruppieren 113"/>
          <p:cNvGrpSpPr/>
          <p:nvPr/>
        </p:nvGrpSpPr>
        <p:grpSpPr>
          <a:xfrm>
            <a:off x="682732" y="5985296"/>
            <a:ext cx="576900" cy="108000"/>
            <a:chOff x="682732" y="6111516"/>
            <a:chExt cx="576900" cy="108000"/>
          </a:xfrm>
        </p:grpSpPr>
        <p:cxnSp>
          <p:nvCxnSpPr>
            <p:cNvPr id="153" name="Gerade Verbindung 152"/>
            <p:cNvCxnSpPr/>
            <p:nvPr/>
          </p:nvCxnSpPr>
          <p:spPr>
            <a:xfrm>
              <a:off x="682732" y="6165304"/>
              <a:ext cx="576900" cy="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Gerade Verbindung 156"/>
            <p:cNvCxnSpPr/>
            <p:nvPr/>
          </p:nvCxnSpPr>
          <p:spPr>
            <a:xfrm>
              <a:off x="687988" y="6111516"/>
              <a:ext cx="0" cy="10800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Gerade Verbindung 157"/>
            <p:cNvCxnSpPr/>
            <p:nvPr/>
          </p:nvCxnSpPr>
          <p:spPr>
            <a:xfrm>
              <a:off x="1259632" y="6111516"/>
              <a:ext cx="0" cy="10800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0" name="Gruppieren 159"/>
          <p:cNvGrpSpPr/>
          <p:nvPr/>
        </p:nvGrpSpPr>
        <p:grpSpPr>
          <a:xfrm>
            <a:off x="1315854" y="6381328"/>
            <a:ext cx="288450" cy="108000"/>
            <a:chOff x="682732" y="6111516"/>
            <a:chExt cx="576900" cy="108000"/>
          </a:xfrm>
        </p:grpSpPr>
        <p:cxnSp>
          <p:nvCxnSpPr>
            <p:cNvPr id="161" name="Gerade Verbindung 160"/>
            <p:cNvCxnSpPr/>
            <p:nvPr/>
          </p:nvCxnSpPr>
          <p:spPr>
            <a:xfrm>
              <a:off x="682732" y="6165304"/>
              <a:ext cx="576900" cy="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Gerade Verbindung 161"/>
            <p:cNvCxnSpPr/>
            <p:nvPr/>
          </p:nvCxnSpPr>
          <p:spPr>
            <a:xfrm>
              <a:off x="687988" y="6111516"/>
              <a:ext cx="0" cy="10800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Gerade Verbindung 162"/>
            <p:cNvCxnSpPr/>
            <p:nvPr/>
          </p:nvCxnSpPr>
          <p:spPr>
            <a:xfrm>
              <a:off x="1259632" y="6111516"/>
              <a:ext cx="0" cy="10800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4" name="Gruppieren 163"/>
          <p:cNvGrpSpPr/>
          <p:nvPr/>
        </p:nvGrpSpPr>
        <p:grpSpPr>
          <a:xfrm>
            <a:off x="1317144" y="5985296"/>
            <a:ext cx="576900" cy="108000"/>
            <a:chOff x="682732" y="6111516"/>
            <a:chExt cx="576900" cy="108000"/>
          </a:xfrm>
        </p:grpSpPr>
        <p:cxnSp>
          <p:nvCxnSpPr>
            <p:cNvPr id="165" name="Gerade Verbindung 164"/>
            <p:cNvCxnSpPr/>
            <p:nvPr/>
          </p:nvCxnSpPr>
          <p:spPr>
            <a:xfrm>
              <a:off x="682732" y="6165304"/>
              <a:ext cx="576900" cy="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Gerade Verbindung 165"/>
            <p:cNvCxnSpPr/>
            <p:nvPr/>
          </p:nvCxnSpPr>
          <p:spPr>
            <a:xfrm>
              <a:off x="687988" y="6111516"/>
              <a:ext cx="0" cy="10800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Gerade Verbindung 166"/>
            <p:cNvCxnSpPr/>
            <p:nvPr/>
          </p:nvCxnSpPr>
          <p:spPr>
            <a:xfrm>
              <a:off x="1259632" y="6111516"/>
              <a:ext cx="0" cy="10800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8" name="Gruppieren 167"/>
          <p:cNvGrpSpPr/>
          <p:nvPr/>
        </p:nvGrpSpPr>
        <p:grpSpPr>
          <a:xfrm>
            <a:off x="1845502" y="6381328"/>
            <a:ext cx="351905" cy="108000"/>
            <a:chOff x="682732" y="6111516"/>
            <a:chExt cx="576900" cy="108000"/>
          </a:xfrm>
        </p:grpSpPr>
        <p:cxnSp>
          <p:nvCxnSpPr>
            <p:cNvPr id="169" name="Gerade Verbindung 168"/>
            <p:cNvCxnSpPr/>
            <p:nvPr/>
          </p:nvCxnSpPr>
          <p:spPr>
            <a:xfrm>
              <a:off x="682732" y="6165304"/>
              <a:ext cx="576900" cy="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Gerade Verbindung 169"/>
            <p:cNvCxnSpPr/>
            <p:nvPr/>
          </p:nvCxnSpPr>
          <p:spPr>
            <a:xfrm>
              <a:off x="687988" y="6111516"/>
              <a:ext cx="0" cy="10800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Gerade Verbindung 170"/>
            <p:cNvCxnSpPr/>
            <p:nvPr/>
          </p:nvCxnSpPr>
          <p:spPr>
            <a:xfrm>
              <a:off x="1259632" y="6111516"/>
              <a:ext cx="0" cy="10800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2" name="Gruppieren 171"/>
          <p:cNvGrpSpPr/>
          <p:nvPr/>
        </p:nvGrpSpPr>
        <p:grpSpPr>
          <a:xfrm>
            <a:off x="2754761" y="6381328"/>
            <a:ext cx="305906" cy="108000"/>
            <a:chOff x="682732" y="6111516"/>
            <a:chExt cx="576900" cy="108000"/>
          </a:xfrm>
        </p:grpSpPr>
        <p:cxnSp>
          <p:nvCxnSpPr>
            <p:cNvPr id="173" name="Gerade Verbindung 172"/>
            <p:cNvCxnSpPr/>
            <p:nvPr/>
          </p:nvCxnSpPr>
          <p:spPr>
            <a:xfrm>
              <a:off x="682732" y="6165304"/>
              <a:ext cx="576900" cy="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Gerade Verbindung 173"/>
            <p:cNvCxnSpPr/>
            <p:nvPr/>
          </p:nvCxnSpPr>
          <p:spPr>
            <a:xfrm>
              <a:off x="687988" y="6111516"/>
              <a:ext cx="0" cy="10800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Gerade Verbindung 174"/>
            <p:cNvCxnSpPr/>
            <p:nvPr/>
          </p:nvCxnSpPr>
          <p:spPr>
            <a:xfrm>
              <a:off x="1259632" y="6111516"/>
              <a:ext cx="0" cy="10800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6" name="Gruppieren 175"/>
          <p:cNvGrpSpPr/>
          <p:nvPr/>
        </p:nvGrpSpPr>
        <p:grpSpPr>
          <a:xfrm>
            <a:off x="2410924" y="5985296"/>
            <a:ext cx="227795" cy="108000"/>
            <a:chOff x="682732" y="6111516"/>
            <a:chExt cx="576900" cy="108000"/>
          </a:xfrm>
        </p:grpSpPr>
        <p:cxnSp>
          <p:nvCxnSpPr>
            <p:cNvPr id="177" name="Gerade Verbindung 176"/>
            <p:cNvCxnSpPr/>
            <p:nvPr/>
          </p:nvCxnSpPr>
          <p:spPr>
            <a:xfrm>
              <a:off x="682732" y="6165304"/>
              <a:ext cx="576900" cy="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Gerade Verbindung 177"/>
            <p:cNvCxnSpPr/>
            <p:nvPr/>
          </p:nvCxnSpPr>
          <p:spPr>
            <a:xfrm>
              <a:off x="687988" y="6111516"/>
              <a:ext cx="0" cy="10800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Gerade Verbindung 178"/>
            <p:cNvCxnSpPr/>
            <p:nvPr/>
          </p:nvCxnSpPr>
          <p:spPr>
            <a:xfrm>
              <a:off x="1259632" y="6111516"/>
              <a:ext cx="0" cy="10800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0" name="Textfeld 179"/>
          <p:cNvSpPr txBox="1"/>
          <p:nvPr/>
        </p:nvSpPr>
        <p:spPr>
          <a:xfrm>
            <a:off x="-18531" y="5588859"/>
            <a:ext cx="162283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700" dirty="0">
                <a:solidFill>
                  <a:schemeClr val="accent3">
                    <a:lumMod val="75000"/>
                  </a:schemeClr>
                </a:solidFill>
              </a:rPr>
              <a:t>Achtung: Zeitabstände ungleichmäßig!</a:t>
            </a:r>
            <a:endParaRPr lang="de-DE" sz="500" dirty="0">
              <a:solidFill>
                <a:schemeClr val="accent3">
                  <a:lumMod val="75000"/>
                </a:schemeClr>
              </a:solidFill>
            </a:endParaRPr>
          </a:p>
        </p:txBody>
      </p:sp>
      <p:grpSp>
        <p:nvGrpSpPr>
          <p:cNvPr id="181" name="Gruppieren 180"/>
          <p:cNvGrpSpPr/>
          <p:nvPr/>
        </p:nvGrpSpPr>
        <p:grpSpPr>
          <a:xfrm>
            <a:off x="3415108" y="5985296"/>
            <a:ext cx="180000" cy="108000"/>
            <a:chOff x="682732" y="6111516"/>
            <a:chExt cx="576900" cy="108000"/>
          </a:xfrm>
        </p:grpSpPr>
        <p:cxnSp>
          <p:nvCxnSpPr>
            <p:cNvPr id="182" name="Gerade Verbindung 181"/>
            <p:cNvCxnSpPr/>
            <p:nvPr/>
          </p:nvCxnSpPr>
          <p:spPr>
            <a:xfrm>
              <a:off x="682732" y="6165304"/>
              <a:ext cx="576900" cy="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Gerade Verbindung 182"/>
            <p:cNvCxnSpPr/>
            <p:nvPr/>
          </p:nvCxnSpPr>
          <p:spPr>
            <a:xfrm>
              <a:off x="687988" y="6111516"/>
              <a:ext cx="0" cy="10800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Gerade Verbindung 183"/>
            <p:cNvCxnSpPr/>
            <p:nvPr/>
          </p:nvCxnSpPr>
          <p:spPr>
            <a:xfrm>
              <a:off x="1259632" y="6111516"/>
              <a:ext cx="0" cy="10800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6" name="Gerade Verbindung 185"/>
          <p:cNvCxnSpPr/>
          <p:nvPr/>
        </p:nvCxnSpPr>
        <p:spPr>
          <a:xfrm>
            <a:off x="3588121" y="6435116"/>
            <a:ext cx="432000" cy="0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Gerade Verbindung 186"/>
          <p:cNvCxnSpPr/>
          <p:nvPr/>
        </p:nvCxnSpPr>
        <p:spPr>
          <a:xfrm>
            <a:off x="3592057" y="6381328"/>
            <a:ext cx="0" cy="108000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Gerade Verbindung 187"/>
          <p:cNvCxnSpPr/>
          <p:nvPr/>
        </p:nvCxnSpPr>
        <p:spPr>
          <a:xfrm>
            <a:off x="4020121" y="6335608"/>
            <a:ext cx="0" cy="216000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2" name="Gruppieren 191"/>
          <p:cNvGrpSpPr/>
          <p:nvPr/>
        </p:nvGrpSpPr>
        <p:grpSpPr>
          <a:xfrm>
            <a:off x="4568860" y="5985296"/>
            <a:ext cx="282238" cy="108000"/>
            <a:chOff x="682732" y="6111516"/>
            <a:chExt cx="576900" cy="108000"/>
          </a:xfrm>
        </p:grpSpPr>
        <p:cxnSp>
          <p:nvCxnSpPr>
            <p:cNvPr id="193" name="Gerade Verbindung 192"/>
            <p:cNvCxnSpPr/>
            <p:nvPr/>
          </p:nvCxnSpPr>
          <p:spPr>
            <a:xfrm>
              <a:off x="682732" y="6165304"/>
              <a:ext cx="576900" cy="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Gerade Verbindung 193"/>
            <p:cNvCxnSpPr/>
            <p:nvPr/>
          </p:nvCxnSpPr>
          <p:spPr>
            <a:xfrm>
              <a:off x="687988" y="6111516"/>
              <a:ext cx="0" cy="10800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Gerade Verbindung 194"/>
            <p:cNvCxnSpPr/>
            <p:nvPr/>
          </p:nvCxnSpPr>
          <p:spPr>
            <a:xfrm>
              <a:off x="1259632" y="6111516"/>
              <a:ext cx="0" cy="10800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03" name="Gerade Verbindung 202"/>
          <p:cNvCxnSpPr/>
          <p:nvPr/>
        </p:nvCxnSpPr>
        <p:spPr>
          <a:xfrm>
            <a:off x="5595352" y="6432228"/>
            <a:ext cx="151057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Gerade Verbindung 203"/>
          <p:cNvCxnSpPr/>
          <p:nvPr/>
        </p:nvCxnSpPr>
        <p:spPr>
          <a:xfrm flipH="1">
            <a:off x="5669117" y="6333544"/>
            <a:ext cx="271" cy="27904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8" name="Textfeld 207"/>
          <p:cNvSpPr txBox="1"/>
          <p:nvPr/>
        </p:nvSpPr>
        <p:spPr>
          <a:xfrm>
            <a:off x="547172" y="5820504"/>
            <a:ext cx="86409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solidFill>
                  <a:schemeClr val="accent3">
                    <a:lumMod val="75000"/>
                  </a:schemeClr>
                </a:solidFill>
              </a:rPr>
              <a:t>Nebukadnezar</a:t>
            </a:r>
            <a:endParaRPr lang="de-DE" sz="6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09" name="Textfeld 208"/>
          <p:cNvSpPr txBox="1"/>
          <p:nvPr/>
        </p:nvSpPr>
        <p:spPr>
          <a:xfrm>
            <a:off x="1316400" y="5824512"/>
            <a:ext cx="86409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solidFill>
                  <a:schemeClr val="accent3">
                    <a:lumMod val="75000"/>
                  </a:schemeClr>
                </a:solidFill>
              </a:rPr>
              <a:t>Kyros</a:t>
            </a:r>
            <a:endParaRPr lang="de-DE" sz="6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10" name="Textfeld 209"/>
          <p:cNvSpPr txBox="1"/>
          <p:nvPr/>
        </p:nvSpPr>
        <p:spPr>
          <a:xfrm>
            <a:off x="1161128" y="6218644"/>
            <a:ext cx="5534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solidFill>
                  <a:schemeClr val="accent3">
                    <a:lumMod val="75000"/>
                  </a:schemeClr>
                </a:solidFill>
              </a:rPr>
              <a:t>Belsazar</a:t>
            </a:r>
            <a:endParaRPr lang="de-DE" sz="6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11" name="Textfeld 210"/>
          <p:cNvSpPr txBox="1"/>
          <p:nvPr/>
        </p:nvSpPr>
        <p:spPr>
          <a:xfrm>
            <a:off x="1685764" y="6218644"/>
            <a:ext cx="67181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solidFill>
                  <a:schemeClr val="accent3">
                    <a:lumMod val="75000"/>
                  </a:schemeClr>
                </a:solidFill>
              </a:rPr>
              <a:t>Tempelbau</a:t>
            </a:r>
            <a:endParaRPr lang="de-DE" sz="6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12" name="Textfeld 211"/>
          <p:cNvSpPr txBox="1"/>
          <p:nvPr/>
        </p:nvSpPr>
        <p:spPr>
          <a:xfrm>
            <a:off x="2123728" y="5824512"/>
            <a:ext cx="86409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solidFill>
                  <a:schemeClr val="accent3">
                    <a:lumMod val="75000"/>
                  </a:schemeClr>
                </a:solidFill>
              </a:rPr>
              <a:t>Xerxes I.</a:t>
            </a:r>
            <a:endParaRPr lang="de-DE" sz="6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13" name="Textfeld 212"/>
          <p:cNvSpPr txBox="1"/>
          <p:nvPr/>
        </p:nvSpPr>
        <p:spPr>
          <a:xfrm>
            <a:off x="1981383" y="5812884"/>
            <a:ext cx="327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>
                <a:solidFill>
                  <a:schemeClr val="accent3">
                    <a:lumMod val="75000"/>
                  </a:schemeClr>
                </a:solidFill>
              </a:rPr>
              <a:t>…</a:t>
            </a:r>
          </a:p>
        </p:txBody>
      </p:sp>
      <p:sp>
        <p:nvSpPr>
          <p:cNvPr id="214" name="Textfeld 213"/>
          <p:cNvSpPr txBox="1"/>
          <p:nvPr/>
        </p:nvSpPr>
        <p:spPr>
          <a:xfrm>
            <a:off x="2533227" y="6093296"/>
            <a:ext cx="7838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solidFill>
                  <a:schemeClr val="accent3">
                    <a:lumMod val="75000"/>
                  </a:schemeClr>
                </a:solidFill>
              </a:rPr>
              <a:t>Mauerbau + </a:t>
            </a:r>
          </a:p>
          <a:p>
            <a:pPr algn="ctr"/>
            <a:r>
              <a:rPr lang="de-DE" sz="800" dirty="0">
                <a:solidFill>
                  <a:schemeClr val="accent3">
                    <a:lumMod val="75000"/>
                  </a:schemeClr>
                </a:solidFill>
              </a:rPr>
              <a:t>Stadtgräben…</a:t>
            </a:r>
            <a:endParaRPr lang="de-DE" sz="6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15" name="Textfeld 214"/>
          <p:cNvSpPr txBox="1"/>
          <p:nvPr/>
        </p:nvSpPr>
        <p:spPr>
          <a:xfrm>
            <a:off x="3145644" y="5700642"/>
            <a:ext cx="7041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solidFill>
                  <a:schemeClr val="accent3">
                    <a:lumMod val="75000"/>
                  </a:schemeClr>
                </a:solidFill>
              </a:rPr>
              <a:t>Alexander d. Große</a:t>
            </a:r>
            <a:endParaRPr lang="de-DE" sz="6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16" name="Textfeld 215"/>
          <p:cNvSpPr txBox="1"/>
          <p:nvPr/>
        </p:nvSpPr>
        <p:spPr>
          <a:xfrm>
            <a:off x="3475753" y="6123776"/>
            <a:ext cx="6718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solidFill>
                  <a:schemeClr val="accent3">
                    <a:lumMod val="75000"/>
                  </a:schemeClr>
                </a:solidFill>
              </a:rPr>
              <a:t>Diadochen-kriege</a:t>
            </a:r>
            <a:endParaRPr lang="de-DE" sz="6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17" name="Textfeld 216"/>
          <p:cNvSpPr txBox="1"/>
          <p:nvPr/>
        </p:nvSpPr>
        <p:spPr>
          <a:xfrm>
            <a:off x="4268728" y="5702166"/>
            <a:ext cx="864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solidFill>
                  <a:schemeClr val="accent3">
                    <a:lumMod val="75000"/>
                  </a:schemeClr>
                </a:solidFill>
              </a:rPr>
              <a:t>Antiochus IV. Epiphanes</a:t>
            </a:r>
            <a:endParaRPr lang="de-DE" sz="6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18" name="Textfeld 217"/>
          <p:cNvSpPr txBox="1"/>
          <p:nvPr/>
        </p:nvSpPr>
        <p:spPr>
          <a:xfrm>
            <a:off x="5091296" y="5824512"/>
            <a:ext cx="95611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solidFill>
                  <a:schemeClr val="accent3">
                    <a:lumMod val="75000"/>
                  </a:schemeClr>
                </a:solidFill>
              </a:rPr>
              <a:t>Römisches Reich</a:t>
            </a:r>
            <a:endParaRPr lang="de-DE" sz="600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223" name="Gerade Verbindung 222"/>
          <p:cNvCxnSpPr/>
          <p:nvPr/>
        </p:nvCxnSpPr>
        <p:spPr>
          <a:xfrm flipH="1">
            <a:off x="5882303" y="6532964"/>
            <a:ext cx="271" cy="108000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Gerade Verbindung 224"/>
          <p:cNvCxnSpPr/>
          <p:nvPr/>
        </p:nvCxnSpPr>
        <p:spPr>
          <a:xfrm flipV="1">
            <a:off x="4034036" y="6040720"/>
            <a:ext cx="534824" cy="289908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Gerade Verbindung 229"/>
          <p:cNvCxnSpPr/>
          <p:nvPr/>
        </p:nvCxnSpPr>
        <p:spPr>
          <a:xfrm flipH="1">
            <a:off x="4027971" y="6540584"/>
            <a:ext cx="540000" cy="0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Gerade Verbindung 232"/>
          <p:cNvCxnSpPr/>
          <p:nvPr/>
        </p:nvCxnSpPr>
        <p:spPr>
          <a:xfrm flipH="1">
            <a:off x="4027971" y="6471200"/>
            <a:ext cx="252000" cy="0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Gerade Verbindung 233"/>
          <p:cNvCxnSpPr/>
          <p:nvPr/>
        </p:nvCxnSpPr>
        <p:spPr>
          <a:xfrm flipH="1">
            <a:off x="4027971" y="6408787"/>
            <a:ext cx="252000" cy="0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" name="Textfeld 234"/>
          <p:cNvSpPr txBox="1"/>
          <p:nvPr/>
        </p:nvSpPr>
        <p:spPr>
          <a:xfrm>
            <a:off x="4211960" y="6247750"/>
            <a:ext cx="327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>
                <a:solidFill>
                  <a:schemeClr val="accent3">
                    <a:lumMod val="75000"/>
                  </a:schemeClr>
                </a:solidFill>
              </a:rPr>
              <a:t>…</a:t>
            </a:r>
          </a:p>
        </p:txBody>
      </p:sp>
      <p:sp>
        <p:nvSpPr>
          <p:cNvPr id="236" name="Textfeld 235"/>
          <p:cNvSpPr txBox="1"/>
          <p:nvPr/>
        </p:nvSpPr>
        <p:spPr>
          <a:xfrm>
            <a:off x="4211960" y="6186790"/>
            <a:ext cx="327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>
                <a:solidFill>
                  <a:schemeClr val="accent3">
                    <a:lumMod val="75000"/>
                  </a:schemeClr>
                </a:solidFill>
              </a:rPr>
              <a:t>…</a:t>
            </a:r>
          </a:p>
        </p:txBody>
      </p:sp>
      <p:cxnSp>
        <p:nvCxnSpPr>
          <p:cNvPr id="240" name="Gerade Verbindung 239"/>
          <p:cNvCxnSpPr/>
          <p:nvPr/>
        </p:nvCxnSpPr>
        <p:spPr>
          <a:xfrm>
            <a:off x="5072949" y="6038488"/>
            <a:ext cx="1008000" cy="0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Gerade Verbindung 240"/>
          <p:cNvCxnSpPr/>
          <p:nvPr/>
        </p:nvCxnSpPr>
        <p:spPr>
          <a:xfrm>
            <a:off x="5076885" y="5984700"/>
            <a:ext cx="0" cy="108000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Gerade Verbindung 241"/>
          <p:cNvCxnSpPr/>
          <p:nvPr/>
        </p:nvCxnSpPr>
        <p:spPr>
          <a:xfrm>
            <a:off x="6081013" y="5938980"/>
            <a:ext cx="0" cy="216000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Gerade Verbindung 243"/>
          <p:cNvCxnSpPr/>
          <p:nvPr/>
        </p:nvCxnSpPr>
        <p:spPr>
          <a:xfrm flipH="1">
            <a:off x="6088863" y="6139016"/>
            <a:ext cx="234175" cy="0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Gerade Verbindung 248"/>
          <p:cNvCxnSpPr/>
          <p:nvPr/>
        </p:nvCxnSpPr>
        <p:spPr>
          <a:xfrm flipH="1">
            <a:off x="6081243" y="5946448"/>
            <a:ext cx="234175" cy="0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0" name="Textfeld 249"/>
          <p:cNvSpPr txBox="1"/>
          <p:nvPr/>
        </p:nvSpPr>
        <p:spPr>
          <a:xfrm>
            <a:off x="5970632" y="5775364"/>
            <a:ext cx="4320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solidFill>
                  <a:schemeClr val="accent3">
                    <a:lumMod val="75000"/>
                  </a:schemeClr>
                </a:solidFill>
              </a:rPr>
              <a:t>West</a:t>
            </a:r>
            <a:endParaRPr lang="de-DE" sz="6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51" name="Textfeld 250"/>
          <p:cNvSpPr txBox="1"/>
          <p:nvPr/>
        </p:nvSpPr>
        <p:spPr>
          <a:xfrm>
            <a:off x="5970632" y="5966721"/>
            <a:ext cx="4320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solidFill>
                  <a:schemeClr val="accent3">
                    <a:lumMod val="75000"/>
                  </a:schemeClr>
                </a:solidFill>
              </a:rPr>
              <a:t>Ost</a:t>
            </a:r>
            <a:endParaRPr lang="de-DE" sz="6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53" name="Textfeld 252"/>
          <p:cNvSpPr txBox="1"/>
          <p:nvPr/>
        </p:nvSpPr>
        <p:spPr>
          <a:xfrm>
            <a:off x="6400775" y="5771356"/>
            <a:ext cx="95611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solidFill>
                  <a:schemeClr val="accent3">
                    <a:lumMod val="75000"/>
                  </a:schemeClr>
                </a:solidFill>
              </a:rPr>
              <a:t>Entrückung</a:t>
            </a:r>
            <a:endParaRPr lang="de-DE" sz="6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54" name="Textfeld 253"/>
          <p:cNvSpPr txBox="1"/>
          <p:nvPr/>
        </p:nvSpPr>
        <p:spPr>
          <a:xfrm rot="21056131">
            <a:off x="6171369" y="6287040"/>
            <a:ext cx="95611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b="1" dirty="0">
                <a:solidFill>
                  <a:schemeClr val="accent3">
                    <a:lumMod val="75000"/>
                  </a:schemeClr>
                </a:solidFill>
              </a:rPr>
              <a:t>HEUTE</a:t>
            </a:r>
            <a:endParaRPr lang="de-DE" sz="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grpSp>
        <p:nvGrpSpPr>
          <p:cNvPr id="134" name="Gruppieren 133"/>
          <p:cNvGrpSpPr/>
          <p:nvPr/>
        </p:nvGrpSpPr>
        <p:grpSpPr>
          <a:xfrm>
            <a:off x="6923881" y="6356067"/>
            <a:ext cx="657597" cy="106263"/>
            <a:chOff x="682732" y="6111516"/>
            <a:chExt cx="576900" cy="108000"/>
          </a:xfrm>
        </p:grpSpPr>
        <p:cxnSp>
          <p:nvCxnSpPr>
            <p:cNvPr id="135" name="Gerade Verbindung 134"/>
            <p:cNvCxnSpPr/>
            <p:nvPr/>
          </p:nvCxnSpPr>
          <p:spPr>
            <a:xfrm>
              <a:off x="682732" y="6165304"/>
              <a:ext cx="576900" cy="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Gerade Verbindung 135"/>
            <p:cNvCxnSpPr/>
            <p:nvPr/>
          </p:nvCxnSpPr>
          <p:spPr>
            <a:xfrm>
              <a:off x="687988" y="6111516"/>
              <a:ext cx="0" cy="10800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Gerade Verbindung 136"/>
            <p:cNvCxnSpPr/>
            <p:nvPr/>
          </p:nvCxnSpPr>
          <p:spPr>
            <a:xfrm>
              <a:off x="1259632" y="6111516"/>
              <a:ext cx="0" cy="10800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8" name="Textfeld 137"/>
          <p:cNvSpPr txBox="1"/>
          <p:nvPr/>
        </p:nvSpPr>
        <p:spPr>
          <a:xfrm>
            <a:off x="6890151" y="6102821"/>
            <a:ext cx="7591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solidFill>
                  <a:schemeClr val="accent3">
                    <a:lumMod val="75000"/>
                  </a:schemeClr>
                </a:solidFill>
              </a:rPr>
              <a:t>Bund des Antichristen</a:t>
            </a:r>
            <a:endParaRPr lang="de-DE" sz="6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40" name="Textfeld 139"/>
          <p:cNvSpPr txBox="1"/>
          <p:nvPr/>
        </p:nvSpPr>
        <p:spPr>
          <a:xfrm>
            <a:off x="7816728" y="5771356"/>
            <a:ext cx="95611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solidFill>
                  <a:schemeClr val="accent3">
                    <a:lumMod val="75000"/>
                  </a:schemeClr>
                </a:solidFill>
              </a:rPr>
              <a:t>Wiederkunft Jesu</a:t>
            </a:r>
            <a:endParaRPr lang="de-DE" sz="600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143" name="Gerade Verbindung 142"/>
          <p:cNvCxnSpPr>
            <a:cxnSpLocks/>
          </p:cNvCxnSpPr>
          <p:nvPr/>
        </p:nvCxnSpPr>
        <p:spPr>
          <a:xfrm>
            <a:off x="8388614" y="6408787"/>
            <a:ext cx="763238" cy="1116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Gerade Verbindung 143"/>
          <p:cNvCxnSpPr/>
          <p:nvPr/>
        </p:nvCxnSpPr>
        <p:spPr>
          <a:xfrm>
            <a:off x="8394504" y="6356067"/>
            <a:ext cx="0" cy="106263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Textfeld 145"/>
          <p:cNvSpPr txBox="1"/>
          <p:nvPr/>
        </p:nvSpPr>
        <p:spPr>
          <a:xfrm>
            <a:off x="8349361" y="5991671"/>
            <a:ext cx="7591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solidFill>
                  <a:schemeClr val="accent3">
                    <a:lumMod val="75000"/>
                  </a:schemeClr>
                </a:solidFill>
              </a:rPr>
              <a:t>1000-jähriges Reich und Ewigkeit</a:t>
            </a:r>
            <a:endParaRPr lang="de-DE" sz="600" dirty="0">
              <a:solidFill>
                <a:schemeClr val="accent3">
                  <a:lumMod val="75000"/>
                </a:schemeClr>
              </a:solidFill>
            </a:endParaRPr>
          </a:p>
        </p:txBody>
      </p:sp>
      <p:grpSp>
        <p:nvGrpSpPr>
          <p:cNvPr id="150" name="Gruppieren 149"/>
          <p:cNvGrpSpPr/>
          <p:nvPr/>
        </p:nvGrpSpPr>
        <p:grpSpPr>
          <a:xfrm>
            <a:off x="7577286" y="6356067"/>
            <a:ext cx="657597" cy="106263"/>
            <a:chOff x="682732" y="6111516"/>
            <a:chExt cx="576900" cy="108000"/>
          </a:xfrm>
        </p:grpSpPr>
        <p:cxnSp>
          <p:nvCxnSpPr>
            <p:cNvPr id="154" name="Gerade Verbindung 153"/>
            <p:cNvCxnSpPr/>
            <p:nvPr/>
          </p:nvCxnSpPr>
          <p:spPr>
            <a:xfrm>
              <a:off x="682732" y="6165304"/>
              <a:ext cx="576900" cy="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Gerade Verbindung 154"/>
            <p:cNvCxnSpPr/>
            <p:nvPr/>
          </p:nvCxnSpPr>
          <p:spPr>
            <a:xfrm>
              <a:off x="687988" y="6111516"/>
              <a:ext cx="0" cy="10800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Gerade Verbindung 155"/>
            <p:cNvCxnSpPr/>
            <p:nvPr/>
          </p:nvCxnSpPr>
          <p:spPr>
            <a:xfrm>
              <a:off x="1259632" y="6111516"/>
              <a:ext cx="0" cy="10800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9" name="Textfeld 158"/>
          <p:cNvSpPr txBox="1"/>
          <p:nvPr/>
        </p:nvSpPr>
        <p:spPr>
          <a:xfrm>
            <a:off x="7547748" y="6102821"/>
            <a:ext cx="7591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solidFill>
                  <a:schemeClr val="accent3">
                    <a:lumMod val="75000"/>
                  </a:schemeClr>
                </a:solidFill>
              </a:rPr>
              <a:t>Die große Trübsal</a:t>
            </a:r>
            <a:endParaRPr lang="de-DE" sz="6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85" name="Textfeld 184"/>
          <p:cNvSpPr txBox="1"/>
          <p:nvPr/>
        </p:nvSpPr>
        <p:spPr>
          <a:xfrm>
            <a:off x="7101903" y="6500765"/>
            <a:ext cx="95611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solidFill>
                  <a:schemeClr val="accent3">
                    <a:lumMod val="75000"/>
                  </a:schemeClr>
                </a:solidFill>
              </a:rPr>
              <a:t>Bundesbruch</a:t>
            </a:r>
            <a:endParaRPr lang="de-DE" sz="600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189" name="Gerade Verbindung 188"/>
          <p:cNvCxnSpPr/>
          <p:nvPr/>
        </p:nvCxnSpPr>
        <p:spPr>
          <a:xfrm flipH="1">
            <a:off x="7577396" y="6307033"/>
            <a:ext cx="271" cy="216000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0" name="Textfeld 189"/>
          <p:cNvSpPr txBox="1"/>
          <p:nvPr/>
        </p:nvSpPr>
        <p:spPr>
          <a:xfrm>
            <a:off x="-135069" y="2204864"/>
            <a:ext cx="88296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>
                <a:solidFill>
                  <a:srgbClr val="C00000"/>
                </a:solidFill>
              </a:rPr>
              <a:t>Daniel 7</a:t>
            </a:r>
          </a:p>
          <a:p>
            <a:pPr algn="ctr"/>
            <a:r>
              <a:rPr lang="de-DE" sz="1050" dirty="0">
                <a:solidFill>
                  <a:schemeClr val="tx2"/>
                </a:solidFill>
              </a:rPr>
              <a:t>(ca. 550 v. Chr.)</a:t>
            </a:r>
          </a:p>
        </p:txBody>
      </p:sp>
      <p:sp>
        <p:nvSpPr>
          <p:cNvPr id="191" name="Textfeld 190"/>
          <p:cNvSpPr txBox="1"/>
          <p:nvPr/>
        </p:nvSpPr>
        <p:spPr>
          <a:xfrm>
            <a:off x="-135069" y="3211580"/>
            <a:ext cx="88296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>
                <a:solidFill>
                  <a:srgbClr val="C00000"/>
                </a:solidFill>
              </a:rPr>
              <a:t>Daniel 8</a:t>
            </a:r>
          </a:p>
          <a:p>
            <a:pPr algn="ctr"/>
            <a:r>
              <a:rPr lang="de-DE" sz="1050" dirty="0">
                <a:solidFill>
                  <a:schemeClr val="tx2"/>
                </a:solidFill>
              </a:rPr>
              <a:t>(ca. 547 v. Chr.)</a:t>
            </a:r>
          </a:p>
        </p:txBody>
      </p:sp>
      <p:sp>
        <p:nvSpPr>
          <p:cNvPr id="196" name="Textfeld 195"/>
          <p:cNvSpPr txBox="1"/>
          <p:nvPr/>
        </p:nvSpPr>
        <p:spPr>
          <a:xfrm>
            <a:off x="-135069" y="4077072"/>
            <a:ext cx="88296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>
                <a:solidFill>
                  <a:srgbClr val="C00000"/>
                </a:solidFill>
              </a:rPr>
              <a:t>Daniel 9</a:t>
            </a:r>
          </a:p>
          <a:p>
            <a:pPr algn="ctr"/>
            <a:r>
              <a:rPr lang="de-DE" sz="1050" dirty="0">
                <a:solidFill>
                  <a:schemeClr val="tx2"/>
                </a:solidFill>
              </a:rPr>
              <a:t>(ca. 539 v. Chr.)</a:t>
            </a:r>
          </a:p>
        </p:txBody>
      </p:sp>
      <p:sp>
        <p:nvSpPr>
          <p:cNvPr id="197" name="Textfeld 196"/>
          <p:cNvSpPr txBox="1"/>
          <p:nvPr/>
        </p:nvSpPr>
        <p:spPr>
          <a:xfrm>
            <a:off x="-72408" y="5020434"/>
            <a:ext cx="972000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>
                <a:solidFill>
                  <a:srgbClr val="C00000"/>
                </a:solidFill>
              </a:rPr>
              <a:t>Daniel 10-12</a:t>
            </a:r>
          </a:p>
          <a:p>
            <a:pPr algn="ctr"/>
            <a:r>
              <a:rPr lang="de-DE" sz="1050" dirty="0">
                <a:solidFill>
                  <a:schemeClr val="tx2"/>
                </a:solidFill>
              </a:rPr>
              <a:t>(ca. 536 v. Chr.)</a:t>
            </a:r>
          </a:p>
        </p:txBody>
      </p:sp>
      <p:grpSp>
        <p:nvGrpSpPr>
          <p:cNvPr id="198" name="Gruppieren 197"/>
          <p:cNvGrpSpPr/>
          <p:nvPr/>
        </p:nvGrpSpPr>
        <p:grpSpPr>
          <a:xfrm>
            <a:off x="682732" y="4365104"/>
            <a:ext cx="1080000" cy="243012"/>
            <a:chOff x="682732" y="6111516"/>
            <a:chExt cx="576900" cy="108000"/>
          </a:xfrm>
        </p:grpSpPr>
        <p:cxnSp>
          <p:nvCxnSpPr>
            <p:cNvPr id="199" name="Gerade Verbindung 198"/>
            <p:cNvCxnSpPr/>
            <p:nvPr/>
          </p:nvCxnSpPr>
          <p:spPr>
            <a:xfrm>
              <a:off x="682732" y="6165304"/>
              <a:ext cx="576900" cy="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Gerade Verbindung 199"/>
            <p:cNvCxnSpPr/>
            <p:nvPr/>
          </p:nvCxnSpPr>
          <p:spPr>
            <a:xfrm>
              <a:off x="687988" y="6111516"/>
              <a:ext cx="0" cy="10800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Gerade Verbindung 200"/>
            <p:cNvCxnSpPr/>
            <p:nvPr/>
          </p:nvCxnSpPr>
          <p:spPr>
            <a:xfrm>
              <a:off x="1259632" y="6111516"/>
              <a:ext cx="0" cy="10800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2" name="Textfeld 201"/>
          <p:cNvSpPr txBox="1"/>
          <p:nvPr/>
        </p:nvSpPr>
        <p:spPr>
          <a:xfrm>
            <a:off x="799009" y="4269432"/>
            <a:ext cx="8640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b="1" dirty="0">
                <a:solidFill>
                  <a:schemeClr val="accent3">
                    <a:lumMod val="75000"/>
                  </a:schemeClr>
                </a:solidFill>
              </a:rPr>
              <a:t>70 Jahre Exil</a:t>
            </a:r>
            <a:endParaRPr lang="de-DE" sz="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grpSp>
        <p:nvGrpSpPr>
          <p:cNvPr id="226" name="Gruppieren 225"/>
          <p:cNvGrpSpPr/>
          <p:nvPr/>
        </p:nvGrpSpPr>
        <p:grpSpPr>
          <a:xfrm>
            <a:off x="2756009" y="4365104"/>
            <a:ext cx="304658" cy="243012"/>
            <a:chOff x="682732" y="6111516"/>
            <a:chExt cx="576900" cy="108000"/>
          </a:xfrm>
        </p:grpSpPr>
        <p:cxnSp>
          <p:nvCxnSpPr>
            <p:cNvPr id="227" name="Gerade Verbindung 226"/>
            <p:cNvCxnSpPr/>
            <p:nvPr/>
          </p:nvCxnSpPr>
          <p:spPr>
            <a:xfrm>
              <a:off x="682732" y="6165304"/>
              <a:ext cx="576900" cy="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Gerade Verbindung 227"/>
            <p:cNvCxnSpPr/>
            <p:nvPr/>
          </p:nvCxnSpPr>
          <p:spPr>
            <a:xfrm>
              <a:off x="687988" y="6111516"/>
              <a:ext cx="0" cy="10800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Gerade Verbindung 228"/>
            <p:cNvCxnSpPr/>
            <p:nvPr/>
          </p:nvCxnSpPr>
          <p:spPr>
            <a:xfrm>
              <a:off x="1259632" y="6111516"/>
              <a:ext cx="0" cy="10800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1" name="Gruppieren 230"/>
          <p:cNvGrpSpPr/>
          <p:nvPr/>
        </p:nvGrpSpPr>
        <p:grpSpPr>
          <a:xfrm>
            <a:off x="3040401" y="4365104"/>
            <a:ext cx="2609050" cy="243012"/>
            <a:chOff x="682732" y="6111516"/>
            <a:chExt cx="576900" cy="108000"/>
          </a:xfrm>
        </p:grpSpPr>
        <p:cxnSp>
          <p:nvCxnSpPr>
            <p:cNvPr id="232" name="Gerade Verbindung 231"/>
            <p:cNvCxnSpPr/>
            <p:nvPr/>
          </p:nvCxnSpPr>
          <p:spPr>
            <a:xfrm>
              <a:off x="682732" y="6165304"/>
              <a:ext cx="576900" cy="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Gerade Verbindung 237"/>
            <p:cNvCxnSpPr/>
            <p:nvPr/>
          </p:nvCxnSpPr>
          <p:spPr>
            <a:xfrm>
              <a:off x="687988" y="6111516"/>
              <a:ext cx="0" cy="10800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Gerade Verbindung 242"/>
            <p:cNvCxnSpPr/>
            <p:nvPr/>
          </p:nvCxnSpPr>
          <p:spPr>
            <a:xfrm>
              <a:off x="1259632" y="6111516"/>
              <a:ext cx="0" cy="10800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5" name="Gruppieren 244"/>
          <p:cNvGrpSpPr/>
          <p:nvPr/>
        </p:nvGrpSpPr>
        <p:grpSpPr>
          <a:xfrm>
            <a:off x="6923880" y="4365104"/>
            <a:ext cx="1347069" cy="243012"/>
            <a:chOff x="682732" y="6111516"/>
            <a:chExt cx="576900" cy="108000"/>
          </a:xfrm>
        </p:grpSpPr>
        <p:cxnSp>
          <p:nvCxnSpPr>
            <p:cNvPr id="246" name="Gerade Verbindung 245"/>
            <p:cNvCxnSpPr/>
            <p:nvPr/>
          </p:nvCxnSpPr>
          <p:spPr>
            <a:xfrm>
              <a:off x="682732" y="6165304"/>
              <a:ext cx="576900" cy="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Gerade Verbindung 246"/>
            <p:cNvCxnSpPr/>
            <p:nvPr/>
          </p:nvCxnSpPr>
          <p:spPr>
            <a:xfrm>
              <a:off x="687988" y="6111516"/>
              <a:ext cx="0" cy="10800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Gerade Verbindung 247"/>
            <p:cNvCxnSpPr/>
            <p:nvPr/>
          </p:nvCxnSpPr>
          <p:spPr>
            <a:xfrm>
              <a:off x="1259632" y="6111516"/>
              <a:ext cx="0" cy="10800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2" name="Textfeld 251"/>
          <p:cNvSpPr txBox="1"/>
          <p:nvPr/>
        </p:nvSpPr>
        <p:spPr>
          <a:xfrm>
            <a:off x="2636287" y="4269432"/>
            <a:ext cx="5689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b="1" dirty="0">
                <a:solidFill>
                  <a:schemeClr val="accent3">
                    <a:lumMod val="75000"/>
                  </a:schemeClr>
                </a:solidFill>
              </a:rPr>
              <a:t>7 JW</a:t>
            </a:r>
            <a:endParaRPr lang="de-DE" sz="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55" name="Textfeld 254"/>
          <p:cNvSpPr txBox="1"/>
          <p:nvPr/>
        </p:nvSpPr>
        <p:spPr>
          <a:xfrm>
            <a:off x="3706276" y="4269432"/>
            <a:ext cx="13090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b="1" dirty="0">
                <a:solidFill>
                  <a:schemeClr val="accent3">
                    <a:lumMod val="75000"/>
                  </a:schemeClr>
                </a:solidFill>
              </a:rPr>
              <a:t>62 Jahrwochen</a:t>
            </a:r>
            <a:endParaRPr lang="de-DE" sz="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56" name="Textfeld 255"/>
          <p:cNvSpPr txBox="1"/>
          <p:nvPr/>
        </p:nvSpPr>
        <p:spPr>
          <a:xfrm>
            <a:off x="6969558" y="4269432"/>
            <a:ext cx="5974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b="1" dirty="0">
                <a:solidFill>
                  <a:schemeClr val="accent3">
                    <a:lumMod val="75000"/>
                  </a:schemeClr>
                </a:solidFill>
              </a:rPr>
              <a:t>0,5 JW</a:t>
            </a:r>
            <a:endParaRPr lang="de-DE" sz="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57" name="Textfeld 256"/>
          <p:cNvSpPr txBox="1"/>
          <p:nvPr/>
        </p:nvSpPr>
        <p:spPr>
          <a:xfrm>
            <a:off x="5857478" y="4377012"/>
            <a:ext cx="8640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b="1" i="1" dirty="0">
                <a:solidFill>
                  <a:schemeClr val="accent3">
                    <a:lumMod val="75000"/>
                  </a:schemeClr>
                </a:solidFill>
              </a:rPr>
              <a:t>(Gemeinde)</a:t>
            </a:r>
            <a:endParaRPr lang="de-DE" sz="800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58" name="Textfeld 257"/>
          <p:cNvSpPr txBox="1"/>
          <p:nvPr/>
        </p:nvSpPr>
        <p:spPr>
          <a:xfrm>
            <a:off x="5695553" y="4266957"/>
            <a:ext cx="327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>
                <a:solidFill>
                  <a:schemeClr val="accent3">
                    <a:lumMod val="75000"/>
                  </a:schemeClr>
                </a:solidFill>
              </a:rPr>
              <a:t>…</a:t>
            </a:r>
          </a:p>
        </p:txBody>
      </p:sp>
      <p:sp>
        <p:nvSpPr>
          <p:cNvPr id="259" name="Textfeld 258"/>
          <p:cNvSpPr txBox="1"/>
          <p:nvPr/>
        </p:nvSpPr>
        <p:spPr>
          <a:xfrm>
            <a:off x="6557468" y="4266957"/>
            <a:ext cx="327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>
                <a:solidFill>
                  <a:schemeClr val="accent3">
                    <a:lumMod val="75000"/>
                  </a:schemeClr>
                </a:solidFill>
              </a:rPr>
              <a:t>…</a:t>
            </a:r>
          </a:p>
        </p:txBody>
      </p:sp>
      <p:pic>
        <p:nvPicPr>
          <p:cNvPr id="260" name="Ziegenbock" descr="Ziegenbock freigestellt mit einem Horn 3.png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599" b="70716"/>
          <a:stretch/>
        </p:blipFill>
        <p:spPr bwMode="auto">
          <a:xfrm rot="18701808">
            <a:off x="4059981" y="2983307"/>
            <a:ext cx="264455" cy="241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1" name="Ziegenbock" descr="Ziegenbock freigestellt mit einem Horn 3.png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599" b="70716"/>
          <a:stretch/>
        </p:blipFill>
        <p:spPr bwMode="auto">
          <a:xfrm rot="18701808">
            <a:off x="4050837" y="3572140"/>
            <a:ext cx="264455" cy="241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2" name="Ziegenbock" descr="Ziegenbock freigestellt mit einem Horn 3.png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599" b="70716"/>
          <a:stretch/>
        </p:blipFill>
        <p:spPr bwMode="auto">
          <a:xfrm rot="18701808">
            <a:off x="4211352" y="3400886"/>
            <a:ext cx="264455" cy="241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3" name="Ziegenbock" descr="Ziegenbock freigestellt mit einem Horn 3.png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599" b="70716"/>
          <a:stretch/>
        </p:blipFill>
        <p:spPr bwMode="auto">
          <a:xfrm rot="18701808">
            <a:off x="4234659" y="3162242"/>
            <a:ext cx="264455" cy="241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5" name="Textfeld 264"/>
          <p:cNvSpPr txBox="1"/>
          <p:nvPr/>
        </p:nvSpPr>
        <p:spPr>
          <a:xfrm>
            <a:off x="4185033" y="2903891"/>
            <a:ext cx="2155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b="1" dirty="0">
                <a:solidFill>
                  <a:schemeClr val="accent3">
                    <a:lumMod val="75000"/>
                  </a:schemeClr>
                </a:solidFill>
              </a:rPr>
              <a:t>N</a:t>
            </a:r>
            <a:endParaRPr lang="de-DE" sz="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66" name="Textfeld 265"/>
          <p:cNvSpPr txBox="1"/>
          <p:nvPr/>
        </p:nvSpPr>
        <p:spPr>
          <a:xfrm>
            <a:off x="4166745" y="3709191"/>
            <a:ext cx="2155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b="1" dirty="0">
                <a:solidFill>
                  <a:schemeClr val="accent3">
                    <a:lumMod val="75000"/>
                  </a:schemeClr>
                </a:solidFill>
              </a:rPr>
              <a:t>S</a:t>
            </a:r>
            <a:endParaRPr lang="de-DE" sz="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267" name="Gerade Verbindung 266"/>
          <p:cNvCxnSpPr/>
          <p:nvPr/>
        </p:nvCxnSpPr>
        <p:spPr>
          <a:xfrm>
            <a:off x="0" y="4797152"/>
            <a:ext cx="9144000" cy="0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Gerade Verbindung 267"/>
          <p:cNvCxnSpPr/>
          <p:nvPr/>
        </p:nvCxnSpPr>
        <p:spPr>
          <a:xfrm>
            <a:off x="0" y="3942820"/>
            <a:ext cx="9144000" cy="0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Gerade Verbindung 268"/>
          <p:cNvCxnSpPr/>
          <p:nvPr/>
        </p:nvCxnSpPr>
        <p:spPr>
          <a:xfrm>
            <a:off x="0" y="2936478"/>
            <a:ext cx="9144000" cy="0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Gerade Verbindung 269"/>
          <p:cNvCxnSpPr/>
          <p:nvPr/>
        </p:nvCxnSpPr>
        <p:spPr>
          <a:xfrm>
            <a:off x="0" y="1988840"/>
            <a:ext cx="9144000" cy="0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3" name="Ziegenbock" descr="Ziegenbock freigestellt mit einem Horn 3.png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599" b="70716"/>
          <a:stretch/>
        </p:blipFill>
        <p:spPr bwMode="auto">
          <a:xfrm rot="18701808">
            <a:off x="4482152" y="2971641"/>
            <a:ext cx="170160" cy="155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4" name="Textfeld 273"/>
          <p:cNvSpPr txBox="1"/>
          <p:nvPr/>
        </p:nvSpPr>
        <p:spPr>
          <a:xfrm>
            <a:off x="4271912" y="2808360"/>
            <a:ext cx="327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>
                <a:solidFill>
                  <a:schemeClr val="accent3">
                    <a:lumMod val="75000"/>
                  </a:schemeClr>
                </a:solidFill>
              </a:rPr>
              <a:t>…</a:t>
            </a:r>
          </a:p>
        </p:txBody>
      </p:sp>
      <p:sp>
        <p:nvSpPr>
          <p:cNvPr id="275" name="Textfeld 274"/>
          <p:cNvSpPr txBox="1"/>
          <p:nvPr/>
        </p:nvSpPr>
        <p:spPr>
          <a:xfrm>
            <a:off x="4509584" y="2808360"/>
            <a:ext cx="327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>
                <a:solidFill>
                  <a:schemeClr val="accent3">
                    <a:lumMod val="75000"/>
                  </a:schemeClr>
                </a:solidFill>
              </a:rPr>
              <a:t>…</a:t>
            </a:r>
          </a:p>
        </p:txBody>
      </p:sp>
      <p:sp>
        <p:nvSpPr>
          <p:cNvPr id="276" name="Textfeld 275"/>
          <p:cNvSpPr txBox="1"/>
          <p:nvPr/>
        </p:nvSpPr>
        <p:spPr>
          <a:xfrm>
            <a:off x="4271912" y="3615035"/>
            <a:ext cx="327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>
                <a:solidFill>
                  <a:schemeClr val="accent3">
                    <a:lumMod val="75000"/>
                  </a:schemeClr>
                </a:solidFill>
              </a:rPr>
              <a:t>…</a:t>
            </a:r>
          </a:p>
        </p:txBody>
      </p:sp>
      <p:sp>
        <p:nvSpPr>
          <p:cNvPr id="277" name="Textfeld 276"/>
          <p:cNvSpPr txBox="1"/>
          <p:nvPr/>
        </p:nvSpPr>
        <p:spPr>
          <a:xfrm>
            <a:off x="4527872" y="3615035"/>
            <a:ext cx="327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>
                <a:solidFill>
                  <a:schemeClr val="accent3">
                    <a:lumMod val="75000"/>
                  </a:schemeClr>
                </a:solidFill>
              </a:rPr>
              <a:t>…</a:t>
            </a:r>
          </a:p>
        </p:txBody>
      </p:sp>
      <p:grpSp>
        <p:nvGrpSpPr>
          <p:cNvPr id="278" name="Gruppieren 277"/>
          <p:cNvGrpSpPr/>
          <p:nvPr/>
        </p:nvGrpSpPr>
        <p:grpSpPr>
          <a:xfrm>
            <a:off x="4749242" y="2977637"/>
            <a:ext cx="141119" cy="108000"/>
            <a:chOff x="682732" y="6111516"/>
            <a:chExt cx="576900" cy="108000"/>
          </a:xfrm>
        </p:grpSpPr>
        <p:cxnSp>
          <p:nvCxnSpPr>
            <p:cNvPr id="279" name="Gerade Verbindung 278"/>
            <p:cNvCxnSpPr/>
            <p:nvPr/>
          </p:nvCxnSpPr>
          <p:spPr>
            <a:xfrm>
              <a:off x="682732" y="6165304"/>
              <a:ext cx="576900" cy="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Gerade Verbindung 279"/>
            <p:cNvCxnSpPr/>
            <p:nvPr/>
          </p:nvCxnSpPr>
          <p:spPr>
            <a:xfrm>
              <a:off x="687988" y="6111516"/>
              <a:ext cx="0" cy="10800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Gerade Verbindung 280"/>
            <p:cNvCxnSpPr/>
            <p:nvPr/>
          </p:nvCxnSpPr>
          <p:spPr>
            <a:xfrm>
              <a:off x="1259632" y="6111516"/>
              <a:ext cx="0" cy="10800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2" name="Textfeld 281"/>
          <p:cNvSpPr txBox="1"/>
          <p:nvPr/>
        </p:nvSpPr>
        <p:spPr>
          <a:xfrm>
            <a:off x="4435672" y="3053041"/>
            <a:ext cx="86409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solidFill>
                  <a:schemeClr val="accent3">
                    <a:lumMod val="75000"/>
                  </a:schemeClr>
                </a:solidFill>
              </a:rPr>
              <a:t>2300 MA</a:t>
            </a:r>
            <a:endParaRPr lang="de-DE" sz="6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283" name="Ziegenbock" descr="Ziegenbock freigestellt mit einem Horn 3.png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599" b="70716"/>
          <a:stretch/>
        </p:blipFill>
        <p:spPr bwMode="auto">
          <a:xfrm rot="18701808">
            <a:off x="6931697" y="2151006"/>
            <a:ext cx="132228" cy="120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4" name="Ziegenbock" descr="Ziegenbock freigestellt mit einem Horn 3.png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599" b="70716"/>
          <a:stretch/>
        </p:blipFill>
        <p:spPr bwMode="auto">
          <a:xfrm rot="18701808">
            <a:off x="7024699" y="2151006"/>
            <a:ext cx="132228" cy="120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5" name="Ziegenbock" descr="Ziegenbock freigestellt mit einem Horn 3.png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599" b="70716"/>
          <a:stretch/>
        </p:blipFill>
        <p:spPr bwMode="auto">
          <a:xfrm rot="18701808">
            <a:off x="7113691" y="2151006"/>
            <a:ext cx="132228" cy="120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" name="Ziegenbock" descr="Ziegenbock freigestellt mit einem Horn 3.png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599" b="70716"/>
          <a:stretch/>
        </p:blipFill>
        <p:spPr bwMode="auto">
          <a:xfrm rot="18701808">
            <a:off x="7202683" y="2151006"/>
            <a:ext cx="132228" cy="120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" name="Ziegenbock" descr="Ziegenbock freigestellt mit einem Horn 3.png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599" b="70716"/>
          <a:stretch/>
        </p:blipFill>
        <p:spPr bwMode="auto">
          <a:xfrm rot="18701808">
            <a:off x="7302725" y="2151006"/>
            <a:ext cx="132228" cy="120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8" name="Ziegenbock" descr="Ziegenbock freigestellt mit einem Horn 3.png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599" b="70716"/>
          <a:stretch/>
        </p:blipFill>
        <p:spPr bwMode="auto">
          <a:xfrm rot="18701808">
            <a:off x="7024699" y="2333168"/>
            <a:ext cx="132228" cy="120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9" name="Ziegenbock" descr="Ziegenbock freigestellt mit einem Horn 3.png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599" b="70716"/>
          <a:stretch/>
        </p:blipFill>
        <p:spPr bwMode="auto">
          <a:xfrm rot="18701808">
            <a:off x="7113691" y="2333168"/>
            <a:ext cx="132228" cy="120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0" name="Ziegenbock" descr="Ziegenbock freigestellt mit einem Horn 3.png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599" b="70716"/>
          <a:stretch/>
        </p:blipFill>
        <p:spPr bwMode="auto">
          <a:xfrm rot="18701808">
            <a:off x="7202683" y="2333168"/>
            <a:ext cx="132228" cy="120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1" name="Ziegenbock" descr="Ziegenbock freigestellt mit einem Horn 3.png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599" b="70716"/>
          <a:stretch/>
        </p:blipFill>
        <p:spPr bwMode="auto">
          <a:xfrm rot="18701808">
            <a:off x="7302725" y="2333168"/>
            <a:ext cx="132228" cy="120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94" name="Gerade Verbindung 293"/>
          <p:cNvCxnSpPr/>
          <p:nvPr/>
        </p:nvCxnSpPr>
        <p:spPr>
          <a:xfrm flipH="1">
            <a:off x="7577396" y="2421469"/>
            <a:ext cx="271" cy="216000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6" name="Ziegenbock" descr="Ziegenbock freigestellt mit einem Horn 3.png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599" b="70716"/>
          <a:stretch/>
        </p:blipFill>
        <p:spPr bwMode="auto">
          <a:xfrm rot="18701808">
            <a:off x="6926947" y="2333168"/>
            <a:ext cx="132228" cy="120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" name="Gruppieren 17"/>
          <p:cNvGrpSpPr/>
          <p:nvPr/>
        </p:nvGrpSpPr>
        <p:grpSpPr>
          <a:xfrm>
            <a:off x="6900181" y="2517876"/>
            <a:ext cx="288384" cy="316903"/>
            <a:chOff x="6900181" y="2517876"/>
            <a:chExt cx="288384" cy="316903"/>
          </a:xfrm>
        </p:grpSpPr>
        <p:pic>
          <p:nvPicPr>
            <p:cNvPr id="295" name="Ziegenbock" descr="Ziegenbock freigestellt mit einem Horn 3.png"/>
            <p:cNvPicPr>
              <a:picLocks noChangeAspect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599" b="70716"/>
            <a:stretch/>
          </p:blipFill>
          <p:spPr bwMode="auto">
            <a:xfrm rot="18701808">
              <a:off x="6886242" y="2531815"/>
              <a:ext cx="316261" cy="288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" name="Ellipse 296"/>
            <p:cNvSpPr/>
            <p:nvPr/>
          </p:nvSpPr>
          <p:spPr>
            <a:xfrm>
              <a:off x="7042020" y="2739873"/>
              <a:ext cx="28800" cy="288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98" name="Ellipse 297"/>
            <p:cNvSpPr/>
            <p:nvPr/>
          </p:nvSpPr>
          <p:spPr>
            <a:xfrm>
              <a:off x="7005872" y="2739873"/>
              <a:ext cx="28800" cy="288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" name="Ellipse 16"/>
            <p:cNvSpPr/>
            <p:nvPr/>
          </p:nvSpPr>
          <p:spPr>
            <a:xfrm>
              <a:off x="7010634" y="2805979"/>
              <a:ext cx="45719" cy="288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rgbClr val="FF00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b="1">
                <a:ln w="18000">
                  <a:solidFill>
                    <a:srgbClr val="C0000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</p:grpSp>
      <p:pic>
        <p:nvPicPr>
          <p:cNvPr id="299" name="Ziegenbock" descr="Ziegenbock freigestellt mit einem Horn 3.png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600" t="14831" r="11348" b="70717"/>
          <a:stretch/>
        </p:blipFill>
        <p:spPr bwMode="auto">
          <a:xfrm rot="18701808">
            <a:off x="7129415" y="2754266"/>
            <a:ext cx="65238" cy="59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0" name="Ziegenbock" descr="Ziegenbock freigestellt mit einem Horn 3.png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858" r="-1" b="85264"/>
          <a:stretch/>
        </p:blipFill>
        <p:spPr bwMode="auto">
          <a:xfrm rot="2585593">
            <a:off x="7169273" y="2705114"/>
            <a:ext cx="85326" cy="7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1" name="Ziegenbock" descr="Ziegenbock freigestellt mit einem Horn 3.png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600" t="14831" r="11348" b="70717"/>
          <a:stretch/>
        </p:blipFill>
        <p:spPr bwMode="auto">
          <a:xfrm rot="18701808">
            <a:off x="7216950" y="2754266"/>
            <a:ext cx="65238" cy="59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2" name="Ziegenbock" descr="Ziegenbock freigestellt mit einem Horn 3.png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858" r="-1" b="85264"/>
          <a:stretch/>
        </p:blipFill>
        <p:spPr bwMode="auto">
          <a:xfrm rot="2585593">
            <a:off x="7256808" y="2705114"/>
            <a:ext cx="85326" cy="7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3" name="Ziegenbock" descr="Ziegenbock freigestellt mit einem Horn 3.png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600" t="14831" r="11348" b="70717"/>
          <a:stretch/>
        </p:blipFill>
        <p:spPr bwMode="auto">
          <a:xfrm rot="18701808">
            <a:off x="7302444" y="2754266"/>
            <a:ext cx="65238" cy="59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4" name="Ziegenbock" descr="Ziegenbock freigestellt mit einem Horn 3.png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858" r="-1" b="85264"/>
          <a:stretch/>
        </p:blipFill>
        <p:spPr bwMode="auto">
          <a:xfrm rot="2585593">
            <a:off x="7342302" y="2705114"/>
            <a:ext cx="85326" cy="7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5" name="Freihandform 304"/>
          <p:cNvSpPr/>
          <p:nvPr/>
        </p:nvSpPr>
        <p:spPr>
          <a:xfrm>
            <a:off x="6080948" y="2331418"/>
            <a:ext cx="939323" cy="383840"/>
          </a:xfrm>
          <a:custGeom>
            <a:avLst/>
            <a:gdLst>
              <a:gd name="connsiteX0" fmla="*/ 0 w 2249424"/>
              <a:gd name="connsiteY0" fmla="*/ 0 h 420624"/>
              <a:gd name="connsiteX1" fmla="*/ 182880 w 2249424"/>
              <a:gd name="connsiteY1" fmla="*/ 9144 h 420624"/>
              <a:gd name="connsiteX2" fmla="*/ 210312 w 2249424"/>
              <a:gd name="connsiteY2" fmla="*/ 64008 h 420624"/>
              <a:gd name="connsiteX3" fmla="*/ 246888 w 2249424"/>
              <a:gd name="connsiteY3" fmla="*/ 118872 h 420624"/>
              <a:gd name="connsiteX4" fmla="*/ 265176 w 2249424"/>
              <a:gd name="connsiteY4" fmla="*/ 146304 h 420624"/>
              <a:gd name="connsiteX5" fmla="*/ 292608 w 2249424"/>
              <a:gd name="connsiteY5" fmla="*/ 155448 h 420624"/>
              <a:gd name="connsiteX6" fmla="*/ 393192 w 2249424"/>
              <a:gd name="connsiteY6" fmla="*/ 146304 h 420624"/>
              <a:gd name="connsiteX7" fmla="*/ 429768 w 2249424"/>
              <a:gd name="connsiteY7" fmla="*/ 91440 h 420624"/>
              <a:gd name="connsiteX8" fmla="*/ 457200 w 2249424"/>
              <a:gd name="connsiteY8" fmla="*/ 82296 h 420624"/>
              <a:gd name="connsiteX9" fmla="*/ 557784 w 2249424"/>
              <a:gd name="connsiteY9" fmla="*/ 91440 h 420624"/>
              <a:gd name="connsiteX10" fmla="*/ 612648 w 2249424"/>
              <a:gd name="connsiteY10" fmla="*/ 109728 h 420624"/>
              <a:gd name="connsiteX11" fmla="*/ 640080 w 2249424"/>
              <a:gd name="connsiteY11" fmla="*/ 118872 h 420624"/>
              <a:gd name="connsiteX12" fmla="*/ 685800 w 2249424"/>
              <a:gd name="connsiteY12" fmla="*/ 173736 h 420624"/>
              <a:gd name="connsiteX13" fmla="*/ 731520 w 2249424"/>
              <a:gd name="connsiteY13" fmla="*/ 228600 h 420624"/>
              <a:gd name="connsiteX14" fmla="*/ 804672 w 2249424"/>
              <a:gd name="connsiteY14" fmla="*/ 246888 h 420624"/>
              <a:gd name="connsiteX15" fmla="*/ 868680 w 2249424"/>
              <a:gd name="connsiteY15" fmla="*/ 237744 h 420624"/>
              <a:gd name="connsiteX16" fmla="*/ 896112 w 2249424"/>
              <a:gd name="connsiteY16" fmla="*/ 228600 h 420624"/>
              <a:gd name="connsiteX17" fmla="*/ 1115568 w 2249424"/>
              <a:gd name="connsiteY17" fmla="*/ 237744 h 420624"/>
              <a:gd name="connsiteX18" fmla="*/ 1179576 w 2249424"/>
              <a:gd name="connsiteY18" fmla="*/ 265176 h 420624"/>
              <a:gd name="connsiteX19" fmla="*/ 1216152 w 2249424"/>
              <a:gd name="connsiteY19" fmla="*/ 274320 h 420624"/>
              <a:gd name="connsiteX20" fmla="*/ 1271016 w 2249424"/>
              <a:gd name="connsiteY20" fmla="*/ 292608 h 420624"/>
              <a:gd name="connsiteX21" fmla="*/ 1298448 w 2249424"/>
              <a:gd name="connsiteY21" fmla="*/ 301752 h 420624"/>
              <a:gd name="connsiteX22" fmla="*/ 1426464 w 2249424"/>
              <a:gd name="connsiteY22" fmla="*/ 274320 h 420624"/>
              <a:gd name="connsiteX23" fmla="*/ 1453896 w 2249424"/>
              <a:gd name="connsiteY23" fmla="*/ 265176 h 420624"/>
              <a:gd name="connsiteX24" fmla="*/ 1563624 w 2249424"/>
              <a:gd name="connsiteY24" fmla="*/ 274320 h 420624"/>
              <a:gd name="connsiteX25" fmla="*/ 1618488 w 2249424"/>
              <a:gd name="connsiteY25" fmla="*/ 310896 h 420624"/>
              <a:gd name="connsiteX26" fmla="*/ 1673352 w 2249424"/>
              <a:gd name="connsiteY26" fmla="*/ 347472 h 420624"/>
              <a:gd name="connsiteX27" fmla="*/ 1700784 w 2249424"/>
              <a:gd name="connsiteY27" fmla="*/ 365760 h 420624"/>
              <a:gd name="connsiteX28" fmla="*/ 2057400 w 2249424"/>
              <a:gd name="connsiteY28" fmla="*/ 374904 h 420624"/>
              <a:gd name="connsiteX29" fmla="*/ 2112264 w 2249424"/>
              <a:gd name="connsiteY29" fmla="*/ 393192 h 420624"/>
              <a:gd name="connsiteX30" fmla="*/ 2139696 w 2249424"/>
              <a:gd name="connsiteY30" fmla="*/ 402336 h 420624"/>
              <a:gd name="connsiteX31" fmla="*/ 2167128 w 2249424"/>
              <a:gd name="connsiteY31" fmla="*/ 420624 h 420624"/>
              <a:gd name="connsiteX32" fmla="*/ 2249424 w 2249424"/>
              <a:gd name="connsiteY32" fmla="*/ 411480 h 420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2249424" h="420624">
                <a:moveTo>
                  <a:pt x="0" y="0"/>
                </a:moveTo>
                <a:cubicBezTo>
                  <a:pt x="60960" y="3048"/>
                  <a:pt x="122828" y="-1774"/>
                  <a:pt x="182880" y="9144"/>
                </a:cubicBezTo>
                <a:cubicBezTo>
                  <a:pt x="197932" y="11881"/>
                  <a:pt x="205221" y="54843"/>
                  <a:pt x="210312" y="64008"/>
                </a:cubicBezTo>
                <a:cubicBezTo>
                  <a:pt x="220986" y="83221"/>
                  <a:pt x="234696" y="100584"/>
                  <a:pt x="246888" y="118872"/>
                </a:cubicBezTo>
                <a:cubicBezTo>
                  <a:pt x="252984" y="128016"/>
                  <a:pt x="254750" y="142829"/>
                  <a:pt x="265176" y="146304"/>
                </a:cubicBezTo>
                <a:lnTo>
                  <a:pt x="292608" y="155448"/>
                </a:lnTo>
                <a:cubicBezTo>
                  <a:pt x="326136" y="152400"/>
                  <a:pt x="362684" y="160541"/>
                  <a:pt x="393192" y="146304"/>
                </a:cubicBezTo>
                <a:cubicBezTo>
                  <a:pt x="413109" y="137009"/>
                  <a:pt x="408916" y="98391"/>
                  <a:pt x="429768" y="91440"/>
                </a:cubicBezTo>
                <a:lnTo>
                  <a:pt x="457200" y="82296"/>
                </a:lnTo>
                <a:cubicBezTo>
                  <a:pt x="490728" y="85344"/>
                  <a:pt x="524630" y="85589"/>
                  <a:pt x="557784" y="91440"/>
                </a:cubicBezTo>
                <a:cubicBezTo>
                  <a:pt x="576768" y="94790"/>
                  <a:pt x="594360" y="103632"/>
                  <a:pt x="612648" y="109728"/>
                </a:cubicBezTo>
                <a:lnTo>
                  <a:pt x="640080" y="118872"/>
                </a:lnTo>
                <a:cubicBezTo>
                  <a:pt x="685486" y="186980"/>
                  <a:pt x="627128" y="103330"/>
                  <a:pt x="685800" y="173736"/>
                </a:cubicBezTo>
                <a:cubicBezTo>
                  <a:pt x="706885" y="199038"/>
                  <a:pt x="701466" y="208564"/>
                  <a:pt x="731520" y="228600"/>
                </a:cubicBezTo>
                <a:cubicBezTo>
                  <a:pt x="743570" y="236634"/>
                  <a:pt x="798077" y="245569"/>
                  <a:pt x="804672" y="246888"/>
                </a:cubicBezTo>
                <a:cubicBezTo>
                  <a:pt x="826008" y="243840"/>
                  <a:pt x="847546" y="241971"/>
                  <a:pt x="868680" y="237744"/>
                </a:cubicBezTo>
                <a:cubicBezTo>
                  <a:pt x="878131" y="235854"/>
                  <a:pt x="886473" y="228600"/>
                  <a:pt x="896112" y="228600"/>
                </a:cubicBezTo>
                <a:cubicBezTo>
                  <a:pt x="969327" y="228600"/>
                  <a:pt x="1042416" y="234696"/>
                  <a:pt x="1115568" y="237744"/>
                </a:cubicBezTo>
                <a:cubicBezTo>
                  <a:pt x="1220575" y="263996"/>
                  <a:pt x="1091169" y="227287"/>
                  <a:pt x="1179576" y="265176"/>
                </a:cubicBezTo>
                <a:cubicBezTo>
                  <a:pt x="1191127" y="270126"/>
                  <a:pt x="1204115" y="270709"/>
                  <a:pt x="1216152" y="274320"/>
                </a:cubicBezTo>
                <a:cubicBezTo>
                  <a:pt x="1234616" y="279859"/>
                  <a:pt x="1252728" y="286512"/>
                  <a:pt x="1271016" y="292608"/>
                </a:cubicBezTo>
                <a:lnTo>
                  <a:pt x="1298448" y="301752"/>
                </a:lnTo>
                <a:cubicBezTo>
                  <a:pt x="1390728" y="290217"/>
                  <a:pt x="1348287" y="300379"/>
                  <a:pt x="1426464" y="274320"/>
                </a:cubicBezTo>
                <a:lnTo>
                  <a:pt x="1453896" y="265176"/>
                </a:lnTo>
                <a:cubicBezTo>
                  <a:pt x="1490472" y="268224"/>
                  <a:pt x="1528260" y="264497"/>
                  <a:pt x="1563624" y="274320"/>
                </a:cubicBezTo>
                <a:cubicBezTo>
                  <a:pt x="1584802" y="280203"/>
                  <a:pt x="1600200" y="298704"/>
                  <a:pt x="1618488" y="310896"/>
                </a:cubicBezTo>
                <a:lnTo>
                  <a:pt x="1673352" y="347472"/>
                </a:lnTo>
                <a:cubicBezTo>
                  <a:pt x="1682496" y="353568"/>
                  <a:pt x="1689798" y="365478"/>
                  <a:pt x="1700784" y="365760"/>
                </a:cubicBezTo>
                <a:lnTo>
                  <a:pt x="2057400" y="374904"/>
                </a:lnTo>
                <a:lnTo>
                  <a:pt x="2112264" y="393192"/>
                </a:lnTo>
                <a:cubicBezTo>
                  <a:pt x="2121408" y="396240"/>
                  <a:pt x="2131676" y="396989"/>
                  <a:pt x="2139696" y="402336"/>
                </a:cubicBezTo>
                <a:lnTo>
                  <a:pt x="2167128" y="420624"/>
                </a:lnTo>
                <a:cubicBezTo>
                  <a:pt x="2243304" y="411102"/>
                  <a:pt x="2215706" y="411480"/>
                  <a:pt x="2249424" y="411480"/>
                </a:cubicBezTo>
              </a:path>
            </a:pathLst>
          </a:custGeom>
          <a:noFill/>
          <a:ln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306" name="Gruppieren 305"/>
          <p:cNvGrpSpPr/>
          <p:nvPr/>
        </p:nvGrpSpPr>
        <p:grpSpPr>
          <a:xfrm>
            <a:off x="3415108" y="5239488"/>
            <a:ext cx="180000" cy="108000"/>
            <a:chOff x="682732" y="6111516"/>
            <a:chExt cx="576900" cy="108000"/>
          </a:xfrm>
        </p:grpSpPr>
        <p:cxnSp>
          <p:nvCxnSpPr>
            <p:cNvPr id="307" name="Gerade Verbindung 306"/>
            <p:cNvCxnSpPr/>
            <p:nvPr/>
          </p:nvCxnSpPr>
          <p:spPr>
            <a:xfrm>
              <a:off x="682732" y="6165304"/>
              <a:ext cx="576900" cy="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Gerade Verbindung 307"/>
            <p:cNvCxnSpPr/>
            <p:nvPr/>
          </p:nvCxnSpPr>
          <p:spPr>
            <a:xfrm>
              <a:off x="687988" y="6111516"/>
              <a:ext cx="0" cy="10800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Gerade Verbindung 308"/>
            <p:cNvCxnSpPr/>
            <p:nvPr/>
          </p:nvCxnSpPr>
          <p:spPr>
            <a:xfrm>
              <a:off x="1259632" y="6111516"/>
              <a:ext cx="0" cy="10800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0" name="Textfeld 309"/>
          <p:cNvSpPr txBox="1"/>
          <p:nvPr/>
        </p:nvSpPr>
        <p:spPr>
          <a:xfrm>
            <a:off x="4488944" y="5175630"/>
            <a:ext cx="327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>
                <a:solidFill>
                  <a:schemeClr val="accent3">
                    <a:lumMod val="75000"/>
                  </a:schemeClr>
                </a:solidFill>
              </a:rPr>
              <a:t>…</a:t>
            </a:r>
          </a:p>
        </p:txBody>
      </p:sp>
      <p:sp>
        <p:nvSpPr>
          <p:cNvPr id="311" name="Textfeld 310"/>
          <p:cNvSpPr txBox="1"/>
          <p:nvPr/>
        </p:nvSpPr>
        <p:spPr>
          <a:xfrm>
            <a:off x="4759584" y="5175630"/>
            <a:ext cx="327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>
                <a:solidFill>
                  <a:schemeClr val="accent3">
                    <a:lumMod val="75000"/>
                  </a:schemeClr>
                </a:solidFill>
              </a:rPr>
              <a:t>…</a:t>
            </a:r>
          </a:p>
        </p:txBody>
      </p:sp>
      <p:cxnSp>
        <p:nvCxnSpPr>
          <p:cNvPr id="312" name="Gerade Verbindung 311"/>
          <p:cNvCxnSpPr/>
          <p:nvPr/>
        </p:nvCxnSpPr>
        <p:spPr>
          <a:xfrm>
            <a:off x="4020121" y="5196450"/>
            <a:ext cx="0" cy="216000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3" name="Gruppieren 312"/>
          <p:cNvGrpSpPr/>
          <p:nvPr/>
        </p:nvGrpSpPr>
        <p:grpSpPr>
          <a:xfrm>
            <a:off x="4568860" y="4846138"/>
            <a:ext cx="282238" cy="108000"/>
            <a:chOff x="682732" y="6111516"/>
            <a:chExt cx="576900" cy="108000"/>
          </a:xfrm>
        </p:grpSpPr>
        <p:cxnSp>
          <p:nvCxnSpPr>
            <p:cNvPr id="314" name="Gerade Verbindung 313"/>
            <p:cNvCxnSpPr/>
            <p:nvPr/>
          </p:nvCxnSpPr>
          <p:spPr>
            <a:xfrm>
              <a:off x="682732" y="6165304"/>
              <a:ext cx="576900" cy="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Gerade Verbindung 314"/>
            <p:cNvCxnSpPr/>
            <p:nvPr/>
          </p:nvCxnSpPr>
          <p:spPr>
            <a:xfrm>
              <a:off x="687988" y="6111516"/>
              <a:ext cx="0" cy="10800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Gerade Verbindung 315"/>
            <p:cNvCxnSpPr/>
            <p:nvPr/>
          </p:nvCxnSpPr>
          <p:spPr>
            <a:xfrm>
              <a:off x="1259632" y="6111516"/>
              <a:ext cx="0" cy="10800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9" name="Gerade Verbindung 318"/>
          <p:cNvCxnSpPr/>
          <p:nvPr/>
        </p:nvCxnSpPr>
        <p:spPr>
          <a:xfrm flipH="1">
            <a:off x="4760592" y="5190486"/>
            <a:ext cx="271" cy="216000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0" name="Gerade Verbindung 319"/>
          <p:cNvCxnSpPr/>
          <p:nvPr/>
        </p:nvCxnSpPr>
        <p:spPr>
          <a:xfrm flipV="1">
            <a:off x="4034036" y="4901562"/>
            <a:ext cx="534824" cy="289908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1" name="Gerade Verbindung 320"/>
          <p:cNvCxnSpPr/>
          <p:nvPr/>
        </p:nvCxnSpPr>
        <p:spPr>
          <a:xfrm flipH="1">
            <a:off x="4027971" y="5401426"/>
            <a:ext cx="540000" cy="0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2" name="Gerade Verbindung 321"/>
          <p:cNvCxnSpPr/>
          <p:nvPr/>
        </p:nvCxnSpPr>
        <p:spPr>
          <a:xfrm flipH="1">
            <a:off x="4027971" y="5332042"/>
            <a:ext cx="252000" cy="0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3" name="Gerade Verbindung 322"/>
          <p:cNvCxnSpPr/>
          <p:nvPr/>
        </p:nvCxnSpPr>
        <p:spPr>
          <a:xfrm flipH="1">
            <a:off x="4027971" y="5269629"/>
            <a:ext cx="252000" cy="0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4" name="Textfeld 323"/>
          <p:cNvSpPr txBox="1"/>
          <p:nvPr/>
        </p:nvSpPr>
        <p:spPr>
          <a:xfrm>
            <a:off x="4211960" y="5108592"/>
            <a:ext cx="327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>
                <a:solidFill>
                  <a:schemeClr val="accent3">
                    <a:lumMod val="75000"/>
                  </a:schemeClr>
                </a:solidFill>
              </a:rPr>
              <a:t>…</a:t>
            </a:r>
          </a:p>
        </p:txBody>
      </p:sp>
      <p:sp>
        <p:nvSpPr>
          <p:cNvPr id="325" name="Textfeld 324"/>
          <p:cNvSpPr txBox="1"/>
          <p:nvPr/>
        </p:nvSpPr>
        <p:spPr>
          <a:xfrm>
            <a:off x="4211960" y="5047632"/>
            <a:ext cx="327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>
                <a:solidFill>
                  <a:schemeClr val="accent3">
                    <a:lumMod val="75000"/>
                  </a:schemeClr>
                </a:solidFill>
              </a:rPr>
              <a:t>…</a:t>
            </a:r>
          </a:p>
        </p:txBody>
      </p:sp>
      <p:sp>
        <p:nvSpPr>
          <p:cNvPr id="19" name="Gewitterblitz 18"/>
          <p:cNvSpPr/>
          <p:nvPr/>
        </p:nvSpPr>
        <p:spPr>
          <a:xfrm>
            <a:off x="4454720" y="3164356"/>
            <a:ext cx="121708" cy="619956"/>
          </a:xfrm>
          <a:prstGeom prst="lightningBol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7" name="Textfeld 326"/>
          <p:cNvSpPr txBox="1"/>
          <p:nvPr/>
        </p:nvSpPr>
        <p:spPr>
          <a:xfrm>
            <a:off x="4459988" y="5040608"/>
            <a:ext cx="67181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solidFill>
                  <a:schemeClr val="accent3">
                    <a:lumMod val="75000"/>
                  </a:schemeClr>
                </a:solidFill>
              </a:rPr>
              <a:t>Opferende</a:t>
            </a:r>
            <a:endParaRPr lang="de-DE" sz="6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30" name="Textfeld 329"/>
          <p:cNvSpPr txBox="1"/>
          <p:nvPr/>
        </p:nvSpPr>
        <p:spPr>
          <a:xfrm>
            <a:off x="4310761" y="4761173"/>
            <a:ext cx="2155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b="1" dirty="0">
                <a:solidFill>
                  <a:schemeClr val="accent3">
                    <a:lumMod val="75000"/>
                  </a:schemeClr>
                </a:solidFill>
              </a:rPr>
              <a:t>N</a:t>
            </a:r>
            <a:endParaRPr lang="de-DE" sz="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31" name="Textfeld 330"/>
          <p:cNvSpPr txBox="1"/>
          <p:nvPr/>
        </p:nvSpPr>
        <p:spPr>
          <a:xfrm>
            <a:off x="4356481" y="5373216"/>
            <a:ext cx="2155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b="1" dirty="0">
                <a:solidFill>
                  <a:schemeClr val="accent3">
                    <a:lumMod val="75000"/>
                  </a:schemeClr>
                </a:solidFill>
              </a:rPr>
              <a:t>S</a:t>
            </a:r>
            <a:endParaRPr lang="de-DE" sz="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32" name="Gewitterblitz 331"/>
          <p:cNvSpPr/>
          <p:nvPr/>
        </p:nvSpPr>
        <p:spPr>
          <a:xfrm>
            <a:off x="4390712" y="4996695"/>
            <a:ext cx="153882" cy="357870"/>
          </a:xfrm>
          <a:prstGeom prst="lightningBol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3" name="Textfeld 332"/>
          <p:cNvSpPr txBox="1"/>
          <p:nvPr/>
        </p:nvSpPr>
        <p:spPr>
          <a:xfrm>
            <a:off x="3646921" y="5063776"/>
            <a:ext cx="327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>
                <a:solidFill>
                  <a:schemeClr val="accent3">
                    <a:lumMod val="75000"/>
                  </a:schemeClr>
                </a:solidFill>
              </a:rPr>
              <a:t>…</a:t>
            </a:r>
          </a:p>
        </p:txBody>
      </p:sp>
      <p:pic>
        <p:nvPicPr>
          <p:cNvPr id="334" name="Picture 2" descr="http://www.ruemliroccos.ch/Ruemliroccos-Krone.gif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5128" y="4826658"/>
            <a:ext cx="491265" cy="343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44" name="Gruppieren 343"/>
          <p:cNvGrpSpPr/>
          <p:nvPr/>
        </p:nvGrpSpPr>
        <p:grpSpPr>
          <a:xfrm>
            <a:off x="2410924" y="5237632"/>
            <a:ext cx="227795" cy="108000"/>
            <a:chOff x="682732" y="6111516"/>
            <a:chExt cx="576900" cy="108000"/>
          </a:xfrm>
        </p:grpSpPr>
        <p:cxnSp>
          <p:nvCxnSpPr>
            <p:cNvPr id="345" name="Gerade Verbindung 344"/>
            <p:cNvCxnSpPr/>
            <p:nvPr/>
          </p:nvCxnSpPr>
          <p:spPr>
            <a:xfrm>
              <a:off x="682732" y="6165304"/>
              <a:ext cx="576900" cy="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6" name="Gerade Verbindung 345"/>
            <p:cNvCxnSpPr/>
            <p:nvPr/>
          </p:nvCxnSpPr>
          <p:spPr>
            <a:xfrm>
              <a:off x="687988" y="6111516"/>
              <a:ext cx="0" cy="10800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7" name="Gerade Verbindung 346"/>
            <p:cNvCxnSpPr/>
            <p:nvPr/>
          </p:nvCxnSpPr>
          <p:spPr>
            <a:xfrm>
              <a:off x="1259632" y="6111516"/>
              <a:ext cx="0" cy="10800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5" name="Textfeld 334"/>
          <p:cNvSpPr txBox="1"/>
          <p:nvPr/>
        </p:nvSpPr>
        <p:spPr>
          <a:xfrm>
            <a:off x="1872272" y="5006979"/>
            <a:ext cx="3091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b="1" dirty="0">
                <a:solidFill>
                  <a:schemeClr val="accent3">
                    <a:lumMod val="75000"/>
                  </a:schemeClr>
                </a:solidFill>
              </a:rPr>
              <a:t>1.</a:t>
            </a:r>
            <a:endParaRPr lang="de-DE" sz="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36" name="Textfeld 335"/>
          <p:cNvSpPr txBox="1"/>
          <p:nvPr/>
        </p:nvSpPr>
        <p:spPr>
          <a:xfrm>
            <a:off x="2367101" y="5006979"/>
            <a:ext cx="3091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b="1" dirty="0">
                <a:solidFill>
                  <a:schemeClr val="accent3">
                    <a:lumMod val="75000"/>
                  </a:schemeClr>
                </a:solidFill>
              </a:rPr>
              <a:t>4.</a:t>
            </a:r>
            <a:endParaRPr lang="de-DE" sz="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37" name="Textfeld 336"/>
          <p:cNvSpPr txBox="1"/>
          <p:nvPr/>
        </p:nvSpPr>
        <p:spPr>
          <a:xfrm>
            <a:off x="2033432" y="5006979"/>
            <a:ext cx="3091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b="1" dirty="0">
                <a:solidFill>
                  <a:schemeClr val="accent3">
                    <a:lumMod val="75000"/>
                  </a:schemeClr>
                </a:solidFill>
              </a:rPr>
              <a:t>2.</a:t>
            </a:r>
            <a:endParaRPr lang="de-DE" sz="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38" name="Textfeld 337"/>
          <p:cNvSpPr txBox="1"/>
          <p:nvPr/>
        </p:nvSpPr>
        <p:spPr>
          <a:xfrm>
            <a:off x="2194741" y="5006979"/>
            <a:ext cx="3091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b="1" dirty="0">
                <a:solidFill>
                  <a:schemeClr val="accent3">
                    <a:lumMod val="75000"/>
                  </a:schemeClr>
                </a:solidFill>
              </a:rPr>
              <a:t>3.</a:t>
            </a:r>
            <a:endParaRPr lang="de-DE" sz="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348" name="Picture 2" descr="http://www.ruemliroccos.ch/Ruemliroccos-Krone.gif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040793"/>
            <a:ext cx="491265" cy="343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9" name="Textfeld 348"/>
          <p:cNvSpPr txBox="1"/>
          <p:nvPr/>
        </p:nvSpPr>
        <p:spPr>
          <a:xfrm>
            <a:off x="7129070" y="4761173"/>
            <a:ext cx="2155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b="1" dirty="0">
                <a:solidFill>
                  <a:schemeClr val="accent3">
                    <a:lumMod val="75000"/>
                  </a:schemeClr>
                </a:solidFill>
              </a:rPr>
              <a:t>N</a:t>
            </a:r>
            <a:endParaRPr lang="de-DE" sz="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50" name="Textfeld 349"/>
          <p:cNvSpPr txBox="1"/>
          <p:nvPr/>
        </p:nvSpPr>
        <p:spPr>
          <a:xfrm>
            <a:off x="7134754" y="5373216"/>
            <a:ext cx="2155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b="1" dirty="0">
                <a:solidFill>
                  <a:schemeClr val="accent3">
                    <a:lumMod val="75000"/>
                  </a:schemeClr>
                </a:solidFill>
              </a:rPr>
              <a:t>S</a:t>
            </a:r>
            <a:endParaRPr lang="de-DE" sz="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352" name="Gerade Verbindung 351"/>
          <p:cNvCxnSpPr/>
          <p:nvPr/>
        </p:nvCxnSpPr>
        <p:spPr>
          <a:xfrm>
            <a:off x="7119962" y="4877466"/>
            <a:ext cx="76279" cy="215704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3" name="Gerade Verbindung 352"/>
          <p:cNvCxnSpPr/>
          <p:nvPr/>
        </p:nvCxnSpPr>
        <p:spPr>
          <a:xfrm flipV="1">
            <a:off x="7299471" y="4877466"/>
            <a:ext cx="76279" cy="215704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4" name="Gerade Verbindung 353"/>
          <p:cNvCxnSpPr/>
          <p:nvPr/>
        </p:nvCxnSpPr>
        <p:spPr>
          <a:xfrm flipV="1">
            <a:off x="7119962" y="5307449"/>
            <a:ext cx="76279" cy="215704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5" name="Gerade Verbindung 354"/>
          <p:cNvCxnSpPr/>
          <p:nvPr/>
        </p:nvCxnSpPr>
        <p:spPr>
          <a:xfrm>
            <a:off x="7299471" y="5317208"/>
            <a:ext cx="76279" cy="215704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7" name="Gewitterblitz 356"/>
          <p:cNvSpPr/>
          <p:nvPr/>
        </p:nvSpPr>
        <p:spPr>
          <a:xfrm>
            <a:off x="7415471" y="4877466"/>
            <a:ext cx="110671" cy="184723"/>
          </a:xfrm>
          <a:prstGeom prst="lightningBol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8" name="Gewitterblitz 357"/>
          <p:cNvSpPr/>
          <p:nvPr/>
        </p:nvSpPr>
        <p:spPr>
          <a:xfrm>
            <a:off x="7415471" y="5307449"/>
            <a:ext cx="110671" cy="184723"/>
          </a:xfrm>
          <a:prstGeom prst="lightningBol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60" name="Gerade Verbindung 359"/>
          <p:cNvCxnSpPr/>
          <p:nvPr/>
        </p:nvCxnSpPr>
        <p:spPr>
          <a:xfrm flipH="1">
            <a:off x="7577396" y="4283976"/>
            <a:ext cx="271" cy="216000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2" name="Textfeld 361"/>
          <p:cNvSpPr txBox="1"/>
          <p:nvPr/>
        </p:nvSpPr>
        <p:spPr>
          <a:xfrm>
            <a:off x="7365621" y="5109187"/>
            <a:ext cx="66516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solidFill>
                  <a:schemeClr val="accent3">
                    <a:lumMod val="75000"/>
                  </a:schemeClr>
                </a:solidFill>
              </a:rPr>
              <a:t>Israel</a:t>
            </a:r>
            <a:endParaRPr lang="de-DE" sz="600" dirty="0">
              <a:solidFill>
                <a:schemeClr val="accent3">
                  <a:lumMod val="75000"/>
                </a:schemeClr>
              </a:solidFill>
            </a:endParaRPr>
          </a:p>
        </p:txBody>
      </p:sp>
      <p:grpSp>
        <p:nvGrpSpPr>
          <p:cNvPr id="364" name="Gruppieren 363"/>
          <p:cNvGrpSpPr/>
          <p:nvPr/>
        </p:nvGrpSpPr>
        <p:grpSpPr>
          <a:xfrm>
            <a:off x="7561957" y="5327940"/>
            <a:ext cx="689471" cy="108000"/>
            <a:chOff x="682732" y="6111516"/>
            <a:chExt cx="576900" cy="108000"/>
          </a:xfrm>
        </p:grpSpPr>
        <p:cxnSp>
          <p:nvCxnSpPr>
            <p:cNvPr id="365" name="Gerade Verbindung 364"/>
            <p:cNvCxnSpPr/>
            <p:nvPr/>
          </p:nvCxnSpPr>
          <p:spPr>
            <a:xfrm>
              <a:off x="682732" y="6165304"/>
              <a:ext cx="576900" cy="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6" name="Gerade Verbindung 365"/>
            <p:cNvCxnSpPr/>
            <p:nvPr/>
          </p:nvCxnSpPr>
          <p:spPr>
            <a:xfrm>
              <a:off x="687988" y="6111516"/>
              <a:ext cx="0" cy="10800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7" name="Gerade Verbindung 366"/>
            <p:cNvCxnSpPr/>
            <p:nvPr/>
          </p:nvCxnSpPr>
          <p:spPr>
            <a:xfrm>
              <a:off x="1259632" y="6111516"/>
              <a:ext cx="0" cy="10800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68" name="Gerade Verbindung 367"/>
          <p:cNvCxnSpPr/>
          <p:nvPr/>
        </p:nvCxnSpPr>
        <p:spPr>
          <a:xfrm>
            <a:off x="7380312" y="5207892"/>
            <a:ext cx="180000" cy="0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9" name="Gruppieren 368"/>
          <p:cNvGrpSpPr/>
          <p:nvPr/>
        </p:nvGrpSpPr>
        <p:grpSpPr>
          <a:xfrm>
            <a:off x="8246778" y="5327940"/>
            <a:ext cx="54000" cy="108000"/>
            <a:chOff x="682732" y="6111516"/>
            <a:chExt cx="576900" cy="108000"/>
          </a:xfrm>
        </p:grpSpPr>
        <p:cxnSp>
          <p:nvCxnSpPr>
            <p:cNvPr id="370" name="Gerade Verbindung 369"/>
            <p:cNvCxnSpPr/>
            <p:nvPr/>
          </p:nvCxnSpPr>
          <p:spPr>
            <a:xfrm>
              <a:off x="682732" y="6165304"/>
              <a:ext cx="576900" cy="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1" name="Gerade Verbindung 370"/>
            <p:cNvCxnSpPr/>
            <p:nvPr/>
          </p:nvCxnSpPr>
          <p:spPr>
            <a:xfrm>
              <a:off x="687988" y="6111516"/>
              <a:ext cx="0" cy="10800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2" name="Gerade Verbindung 371"/>
            <p:cNvCxnSpPr/>
            <p:nvPr/>
          </p:nvCxnSpPr>
          <p:spPr>
            <a:xfrm>
              <a:off x="1259632" y="6111516"/>
              <a:ext cx="0" cy="10800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3" name="Gruppieren 372"/>
          <p:cNvGrpSpPr/>
          <p:nvPr/>
        </p:nvGrpSpPr>
        <p:grpSpPr>
          <a:xfrm>
            <a:off x="8302372" y="5327940"/>
            <a:ext cx="54000" cy="108000"/>
            <a:chOff x="682732" y="6111516"/>
            <a:chExt cx="576900" cy="108000"/>
          </a:xfrm>
        </p:grpSpPr>
        <p:cxnSp>
          <p:nvCxnSpPr>
            <p:cNvPr id="374" name="Gerade Verbindung 373"/>
            <p:cNvCxnSpPr/>
            <p:nvPr/>
          </p:nvCxnSpPr>
          <p:spPr>
            <a:xfrm>
              <a:off x="682732" y="6165304"/>
              <a:ext cx="576900" cy="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5" name="Gerade Verbindung 374"/>
            <p:cNvCxnSpPr/>
            <p:nvPr/>
          </p:nvCxnSpPr>
          <p:spPr>
            <a:xfrm>
              <a:off x="687988" y="6111516"/>
              <a:ext cx="0" cy="10800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6" name="Gerade Verbindung 375"/>
            <p:cNvCxnSpPr/>
            <p:nvPr/>
          </p:nvCxnSpPr>
          <p:spPr>
            <a:xfrm>
              <a:off x="1259632" y="6111516"/>
              <a:ext cx="0" cy="10800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7" name="Textfeld 376"/>
          <p:cNvSpPr txBox="1"/>
          <p:nvPr/>
        </p:nvSpPr>
        <p:spPr>
          <a:xfrm>
            <a:off x="7608438" y="5386985"/>
            <a:ext cx="6104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b="1" dirty="0">
                <a:solidFill>
                  <a:schemeClr val="accent3">
                    <a:lumMod val="75000"/>
                  </a:schemeClr>
                </a:solidFill>
              </a:rPr>
              <a:t>1260T</a:t>
            </a:r>
            <a:endParaRPr lang="de-DE" sz="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78" name="Textfeld 377"/>
          <p:cNvSpPr txBox="1"/>
          <p:nvPr/>
        </p:nvSpPr>
        <p:spPr>
          <a:xfrm>
            <a:off x="8027674" y="5396129"/>
            <a:ext cx="6104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b="1" dirty="0">
                <a:solidFill>
                  <a:schemeClr val="accent3">
                    <a:lumMod val="75000"/>
                  </a:schemeClr>
                </a:solidFill>
              </a:rPr>
              <a:t>30+45T</a:t>
            </a:r>
            <a:endParaRPr lang="de-DE" sz="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79" name="Freihandform 378"/>
          <p:cNvSpPr/>
          <p:nvPr/>
        </p:nvSpPr>
        <p:spPr>
          <a:xfrm>
            <a:off x="4986872" y="4901562"/>
            <a:ext cx="2033400" cy="368067"/>
          </a:xfrm>
          <a:custGeom>
            <a:avLst/>
            <a:gdLst>
              <a:gd name="connsiteX0" fmla="*/ 0 w 2249424"/>
              <a:gd name="connsiteY0" fmla="*/ 0 h 420624"/>
              <a:gd name="connsiteX1" fmla="*/ 182880 w 2249424"/>
              <a:gd name="connsiteY1" fmla="*/ 9144 h 420624"/>
              <a:gd name="connsiteX2" fmla="*/ 210312 w 2249424"/>
              <a:gd name="connsiteY2" fmla="*/ 64008 h 420624"/>
              <a:gd name="connsiteX3" fmla="*/ 246888 w 2249424"/>
              <a:gd name="connsiteY3" fmla="*/ 118872 h 420624"/>
              <a:gd name="connsiteX4" fmla="*/ 265176 w 2249424"/>
              <a:gd name="connsiteY4" fmla="*/ 146304 h 420624"/>
              <a:gd name="connsiteX5" fmla="*/ 292608 w 2249424"/>
              <a:gd name="connsiteY5" fmla="*/ 155448 h 420624"/>
              <a:gd name="connsiteX6" fmla="*/ 393192 w 2249424"/>
              <a:gd name="connsiteY6" fmla="*/ 146304 h 420624"/>
              <a:gd name="connsiteX7" fmla="*/ 429768 w 2249424"/>
              <a:gd name="connsiteY7" fmla="*/ 91440 h 420624"/>
              <a:gd name="connsiteX8" fmla="*/ 457200 w 2249424"/>
              <a:gd name="connsiteY8" fmla="*/ 82296 h 420624"/>
              <a:gd name="connsiteX9" fmla="*/ 557784 w 2249424"/>
              <a:gd name="connsiteY9" fmla="*/ 91440 h 420624"/>
              <a:gd name="connsiteX10" fmla="*/ 612648 w 2249424"/>
              <a:gd name="connsiteY10" fmla="*/ 109728 h 420624"/>
              <a:gd name="connsiteX11" fmla="*/ 640080 w 2249424"/>
              <a:gd name="connsiteY11" fmla="*/ 118872 h 420624"/>
              <a:gd name="connsiteX12" fmla="*/ 685800 w 2249424"/>
              <a:gd name="connsiteY12" fmla="*/ 173736 h 420624"/>
              <a:gd name="connsiteX13" fmla="*/ 731520 w 2249424"/>
              <a:gd name="connsiteY13" fmla="*/ 228600 h 420624"/>
              <a:gd name="connsiteX14" fmla="*/ 804672 w 2249424"/>
              <a:gd name="connsiteY14" fmla="*/ 246888 h 420624"/>
              <a:gd name="connsiteX15" fmla="*/ 868680 w 2249424"/>
              <a:gd name="connsiteY15" fmla="*/ 237744 h 420624"/>
              <a:gd name="connsiteX16" fmla="*/ 896112 w 2249424"/>
              <a:gd name="connsiteY16" fmla="*/ 228600 h 420624"/>
              <a:gd name="connsiteX17" fmla="*/ 1115568 w 2249424"/>
              <a:gd name="connsiteY17" fmla="*/ 237744 h 420624"/>
              <a:gd name="connsiteX18" fmla="*/ 1179576 w 2249424"/>
              <a:gd name="connsiteY18" fmla="*/ 265176 h 420624"/>
              <a:gd name="connsiteX19" fmla="*/ 1216152 w 2249424"/>
              <a:gd name="connsiteY19" fmla="*/ 274320 h 420624"/>
              <a:gd name="connsiteX20" fmla="*/ 1271016 w 2249424"/>
              <a:gd name="connsiteY20" fmla="*/ 292608 h 420624"/>
              <a:gd name="connsiteX21" fmla="*/ 1298448 w 2249424"/>
              <a:gd name="connsiteY21" fmla="*/ 301752 h 420624"/>
              <a:gd name="connsiteX22" fmla="*/ 1426464 w 2249424"/>
              <a:gd name="connsiteY22" fmla="*/ 274320 h 420624"/>
              <a:gd name="connsiteX23" fmla="*/ 1453896 w 2249424"/>
              <a:gd name="connsiteY23" fmla="*/ 265176 h 420624"/>
              <a:gd name="connsiteX24" fmla="*/ 1563624 w 2249424"/>
              <a:gd name="connsiteY24" fmla="*/ 274320 h 420624"/>
              <a:gd name="connsiteX25" fmla="*/ 1618488 w 2249424"/>
              <a:gd name="connsiteY25" fmla="*/ 310896 h 420624"/>
              <a:gd name="connsiteX26" fmla="*/ 1673352 w 2249424"/>
              <a:gd name="connsiteY26" fmla="*/ 347472 h 420624"/>
              <a:gd name="connsiteX27" fmla="*/ 1700784 w 2249424"/>
              <a:gd name="connsiteY27" fmla="*/ 365760 h 420624"/>
              <a:gd name="connsiteX28" fmla="*/ 2057400 w 2249424"/>
              <a:gd name="connsiteY28" fmla="*/ 374904 h 420624"/>
              <a:gd name="connsiteX29" fmla="*/ 2112264 w 2249424"/>
              <a:gd name="connsiteY29" fmla="*/ 393192 h 420624"/>
              <a:gd name="connsiteX30" fmla="*/ 2139696 w 2249424"/>
              <a:gd name="connsiteY30" fmla="*/ 402336 h 420624"/>
              <a:gd name="connsiteX31" fmla="*/ 2167128 w 2249424"/>
              <a:gd name="connsiteY31" fmla="*/ 420624 h 420624"/>
              <a:gd name="connsiteX32" fmla="*/ 2249424 w 2249424"/>
              <a:gd name="connsiteY32" fmla="*/ 411480 h 420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2249424" h="420624">
                <a:moveTo>
                  <a:pt x="0" y="0"/>
                </a:moveTo>
                <a:cubicBezTo>
                  <a:pt x="60960" y="3048"/>
                  <a:pt x="122828" y="-1774"/>
                  <a:pt x="182880" y="9144"/>
                </a:cubicBezTo>
                <a:cubicBezTo>
                  <a:pt x="197932" y="11881"/>
                  <a:pt x="205221" y="54843"/>
                  <a:pt x="210312" y="64008"/>
                </a:cubicBezTo>
                <a:cubicBezTo>
                  <a:pt x="220986" y="83221"/>
                  <a:pt x="234696" y="100584"/>
                  <a:pt x="246888" y="118872"/>
                </a:cubicBezTo>
                <a:cubicBezTo>
                  <a:pt x="252984" y="128016"/>
                  <a:pt x="254750" y="142829"/>
                  <a:pt x="265176" y="146304"/>
                </a:cubicBezTo>
                <a:lnTo>
                  <a:pt x="292608" y="155448"/>
                </a:lnTo>
                <a:cubicBezTo>
                  <a:pt x="326136" y="152400"/>
                  <a:pt x="362684" y="160541"/>
                  <a:pt x="393192" y="146304"/>
                </a:cubicBezTo>
                <a:cubicBezTo>
                  <a:pt x="413109" y="137009"/>
                  <a:pt x="408916" y="98391"/>
                  <a:pt x="429768" y="91440"/>
                </a:cubicBezTo>
                <a:lnTo>
                  <a:pt x="457200" y="82296"/>
                </a:lnTo>
                <a:cubicBezTo>
                  <a:pt x="490728" y="85344"/>
                  <a:pt x="524630" y="85589"/>
                  <a:pt x="557784" y="91440"/>
                </a:cubicBezTo>
                <a:cubicBezTo>
                  <a:pt x="576768" y="94790"/>
                  <a:pt x="594360" y="103632"/>
                  <a:pt x="612648" y="109728"/>
                </a:cubicBezTo>
                <a:lnTo>
                  <a:pt x="640080" y="118872"/>
                </a:lnTo>
                <a:cubicBezTo>
                  <a:pt x="685486" y="186980"/>
                  <a:pt x="627128" y="103330"/>
                  <a:pt x="685800" y="173736"/>
                </a:cubicBezTo>
                <a:cubicBezTo>
                  <a:pt x="706885" y="199038"/>
                  <a:pt x="701466" y="208564"/>
                  <a:pt x="731520" y="228600"/>
                </a:cubicBezTo>
                <a:cubicBezTo>
                  <a:pt x="743570" y="236634"/>
                  <a:pt x="798077" y="245569"/>
                  <a:pt x="804672" y="246888"/>
                </a:cubicBezTo>
                <a:cubicBezTo>
                  <a:pt x="826008" y="243840"/>
                  <a:pt x="847546" y="241971"/>
                  <a:pt x="868680" y="237744"/>
                </a:cubicBezTo>
                <a:cubicBezTo>
                  <a:pt x="878131" y="235854"/>
                  <a:pt x="886473" y="228600"/>
                  <a:pt x="896112" y="228600"/>
                </a:cubicBezTo>
                <a:cubicBezTo>
                  <a:pt x="969327" y="228600"/>
                  <a:pt x="1042416" y="234696"/>
                  <a:pt x="1115568" y="237744"/>
                </a:cubicBezTo>
                <a:cubicBezTo>
                  <a:pt x="1220575" y="263996"/>
                  <a:pt x="1091169" y="227287"/>
                  <a:pt x="1179576" y="265176"/>
                </a:cubicBezTo>
                <a:cubicBezTo>
                  <a:pt x="1191127" y="270126"/>
                  <a:pt x="1204115" y="270709"/>
                  <a:pt x="1216152" y="274320"/>
                </a:cubicBezTo>
                <a:cubicBezTo>
                  <a:pt x="1234616" y="279859"/>
                  <a:pt x="1252728" y="286512"/>
                  <a:pt x="1271016" y="292608"/>
                </a:cubicBezTo>
                <a:lnTo>
                  <a:pt x="1298448" y="301752"/>
                </a:lnTo>
                <a:cubicBezTo>
                  <a:pt x="1390728" y="290217"/>
                  <a:pt x="1348287" y="300379"/>
                  <a:pt x="1426464" y="274320"/>
                </a:cubicBezTo>
                <a:lnTo>
                  <a:pt x="1453896" y="265176"/>
                </a:lnTo>
                <a:cubicBezTo>
                  <a:pt x="1490472" y="268224"/>
                  <a:pt x="1528260" y="264497"/>
                  <a:pt x="1563624" y="274320"/>
                </a:cubicBezTo>
                <a:cubicBezTo>
                  <a:pt x="1584802" y="280203"/>
                  <a:pt x="1600200" y="298704"/>
                  <a:pt x="1618488" y="310896"/>
                </a:cubicBezTo>
                <a:lnTo>
                  <a:pt x="1673352" y="347472"/>
                </a:lnTo>
                <a:cubicBezTo>
                  <a:pt x="1682496" y="353568"/>
                  <a:pt x="1689798" y="365478"/>
                  <a:pt x="1700784" y="365760"/>
                </a:cubicBezTo>
                <a:lnTo>
                  <a:pt x="2057400" y="374904"/>
                </a:lnTo>
                <a:lnTo>
                  <a:pt x="2112264" y="393192"/>
                </a:lnTo>
                <a:cubicBezTo>
                  <a:pt x="2121408" y="396240"/>
                  <a:pt x="2131676" y="396989"/>
                  <a:pt x="2139696" y="402336"/>
                </a:cubicBezTo>
                <a:lnTo>
                  <a:pt x="2167128" y="420624"/>
                </a:lnTo>
                <a:cubicBezTo>
                  <a:pt x="2243304" y="411102"/>
                  <a:pt x="2215706" y="411480"/>
                  <a:pt x="2249424" y="411480"/>
                </a:cubicBezTo>
              </a:path>
            </a:pathLst>
          </a:custGeom>
          <a:noFill/>
          <a:ln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0" name="Pfeil nach unten 379"/>
          <p:cNvSpPr/>
          <p:nvPr/>
        </p:nvSpPr>
        <p:spPr>
          <a:xfrm rot="10800000" flipH="1">
            <a:off x="8229019" y="5121207"/>
            <a:ext cx="123019" cy="180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1" name="Textfeld 380"/>
          <p:cNvSpPr txBox="1"/>
          <p:nvPr/>
        </p:nvSpPr>
        <p:spPr>
          <a:xfrm>
            <a:off x="7884368" y="4941898"/>
            <a:ext cx="82465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solidFill>
                  <a:schemeClr val="accent3">
                    <a:lumMod val="75000"/>
                  </a:schemeClr>
                </a:solidFill>
              </a:rPr>
              <a:t>Auferstehung</a:t>
            </a:r>
            <a:endParaRPr lang="de-DE" sz="600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382" name="Gerade Verbindung 381"/>
          <p:cNvCxnSpPr/>
          <p:nvPr/>
        </p:nvCxnSpPr>
        <p:spPr>
          <a:xfrm flipH="1">
            <a:off x="4760592" y="3423011"/>
            <a:ext cx="271" cy="216000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3" name="Textfeld 382"/>
          <p:cNvSpPr txBox="1"/>
          <p:nvPr/>
        </p:nvSpPr>
        <p:spPr>
          <a:xfrm>
            <a:off x="4459988" y="3247510"/>
            <a:ext cx="67181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solidFill>
                  <a:schemeClr val="accent3">
                    <a:lumMod val="75000"/>
                  </a:schemeClr>
                </a:solidFill>
              </a:rPr>
              <a:t>Opferende</a:t>
            </a:r>
            <a:endParaRPr lang="de-DE" sz="600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317" name="Gerade Verbindung 316"/>
          <p:cNvCxnSpPr/>
          <p:nvPr/>
        </p:nvCxnSpPr>
        <p:spPr>
          <a:xfrm flipH="1" flipV="1">
            <a:off x="2038305" y="3112830"/>
            <a:ext cx="76279" cy="215704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8" name="Gerade Verbindung 317"/>
          <p:cNvCxnSpPr/>
          <p:nvPr/>
        </p:nvCxnSpPr>
        <p:spPr>
          <a:xfrm flipH="1">
            <a:off x="2038305" y="3552572"/>
            <a:ext cx="76279" cy="215704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6" name="Gerade Verbindung 325"/>
          <p:cNvCxnSpPr/>
          <p:nvPr/>
        </p:nvCxnSpPr>
        <p:spPr>
          <a:xfrm flipH="1">
            <a:off x="1953445" y="3443256"/>
            <a:ext cx="180000" cy="0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8" name="Gerade Verbindung 327"/>
          <p:cNvCxnSpPr/>
          <p:nvPr/>
        </p:nvCxnSpPr>
        <p:spPr>
          <a:xfrm>
            <a:off x="3416748" y="3491864"/>
            <a:ext cx="180000" cy="0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9" name="Textfeld 328"/>
          <p:cNvSpPr txBox="1"/>
          <p:nvPr/>
        </p:nvSpPr>
        <p:spPr>
          <a:xfrm>
            <a:off x="5551728" y="3954742"/>
            <a:ext cx="6718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solidFill>
                  <a:schemeClr val="accent3">
                    <a:lumMod val="75000"/>
                  </a:schemeClr>
                </a:solidFill>
              </a:rPr>
              <a:t>Tempel-zerstörung</a:t>
            </a:r>
            <a:endParaRPr lang="de-DE" sz="600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339" name="Gerade Verbindung 338"/>
          <p:cNvCxnSpPr/>
          <p:nvPr/>
        </p:nvCxnSpPr>
        <p:spPr>
          <a:xfrm flipH="1">
            <a:off x="5659973" y="4332240"/>
            <a:ext cx="271" cy="27904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1" name="Gerade Verbindung 340"/>
          <p:cNvCxnSpPr/>
          <p:nvPr/>
        </p:nvCxnSpPr>
        <p:spPr>
          <a:xfrm flipH="1">
            <a:off x="5868144" y="4221088"/>
            <a:ext cx="1542" cy="216000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5" name="Gerade Verbindung 384"/>
          <p:cNvCxnSpPr/>
          <p:nvPr/>
        </p:nvCxnSpPr>
        <p:spPr>
          <a:xfrm>
            <a:off x="5586208" y="4427968"/>
            <a:ext cx="151057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8" name="Textfeld 387"/>
          <p:cNvSpPr txBox="1"/>
          <p:nvPr/>
        </p:nvSpPr>
        <p:spPr>
          <a:xfrm>
            <a:off x="7111330" y="4122841"/>
            <a:ext cx="95611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solidFill>
                  <a:schemeClr val="accent3">
                    <a:lumMod val="75000"/>
                  </a:schemeClr>
                </a:solidFill>
              </a:rPr>
              <a:t>Bundesbruch</a:t>
            </a:r>
            <a:endParaRPr lang="de-DE" sz="6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90" name="Textfeld 389"/>
          <p:cNvSpPr txBox="1"/>
          <p:nvPr/>
        </p:nvSpPr>
        <p:spPr>
          <a:xfrm>
            <a:off x="1894044" y="3709191"/>
            <a:ext cx="2155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b="1" dirty="0">
                <a:solidFill>
                  <a:schemeClr val="accent3">
                    <a:lumMod val="75000"/>
                  </a:schemeClr>
                </a:solidFill>
              </a:rPr>
              <a:t>S</a:t>
            </a:r>
            <a:endParaRPr lang="de-DE" sz="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91" name="Textfeld 390"/>
          <p:cNvSpPr txBox="1"/>
          <p:nvPr/>
        </p:nvSpPr>
        <p:spPr>
          <a:xfrm>
            <a:off x="1784316" y="3324033"/>
            <a:ext cx="2155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b="1" dirty="0">
                <a:solidFill>
                  <a:schemeClr val="accent3">
                    <a:lumMod val="75000"/>
                  </a:schemeClr>
                </a:solidFill>
              </a:rPr>
              <a:t>W</a:t>
            </a:r>
            <a:endParaRPr lang="de-DE" sz="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93" name="Textfeld 392"/>
          <p:cNvSpPr txBox="1"/>
          <p:nvPr/>
        </p:nvSpPr>
        <p:spPr>
          <a:xfrm>
            <a:off x="1894044" y="2924944"/>
            <a:ext cx="2155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b="1" dirty="0">
                <a:solidFill>
                  <a:schemeClr val="accent3">
                    <a:lumMod val="75000"/>
                  </a:schemeClr>
                </a:solidFill>
              </a:rPr>
              <a:t>N</a:t>
            </a:r>
            <a:endParaRPr lang="de-DE" sz="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94" name="Textfeld 393"/>
          <p:cNvSpPr txBox="1"/>
          <p:nvPr/>
        </p:nvSpPr>
        <p:spPr>
          <a:xfrm>
            <a:off x="3549442" y="3369753"/>
            <a:ext cx="2155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b="1" dirty="0">
                <a:solidFill>
                  <a:schemeClr val="accent3">
                    <a:lumMod val="75000"/>
                  </a:schemeClr>
                </a:solidFill>
              </a:rPr>
              <a:t>O</a:t>
            </a:r>
            <a:endParaRPr lang="de-DE" sz="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25" name="Picture 2" descr="http://www.pe-hein.de/icon/buch.gif"/>
          <p:cNvPicPr>
            <a:picLocks noChangeAspect="1" noChangeArrowheads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43" t="14729" r="11360" b="9836"/>
          <a:stretch/>
        </p:blipFill>
        <p:spPr bwMode="auto">
          <a:xfrm>
            <a:off x="8374660" y="5128352"/>
            <a:ext cx="249113" cy="235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5" name="Textfeld 394"/>
          <p:cNvSpPr txBox="1"/>
          <p:nvPr/>
        </p:nvSpPr>
        <p:spPr>
          <a:xfrm>
            <a:off x="7616574" y="4269432"/>
            <a:ext cx="5974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b="1" dirty="0">
                <a:solidFill>
                  <a:schemeClr val="accent3">
                    <a:lumMod val="75000"/>
                  </a:schemeClr>
                </a:solidFill>
              </a:rPr>
              <a:t>0,5 JW</a:t>
            </a:r>
            <a:endParaRPr lang="de-DE" sz="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8679848" y="6654372"/>
            <a:ext cx="53456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Monotype Corsiva" panose="03010101010201010101" pitchFamily="66" charset="0"/>
              </a:rPr>
              <a:t>S.D.G.</a:t>
            </a:r>
          </a:p>
        </p:txBody>
      </p:sp>
      <p:sp>
        <p:nvSpPr>
          <p:cNvPr id="340" name="Rechteck 339"/>
          <p:cNvSpPr/>
          <p:nvPr/>
        </p:nvSpPr>
        <p:spPr>
          <a:xfrm>
            <a:off x="-18532" y="-2460"/>
            <a:ext cx="170429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+mj-lt"/>
              </a:rPr>
              <a:t>by Sascha Kriegler</a:t>
            </a:r>
          </a:p>
          <a:p>
            <a:r>
              <a:rPr lang="de-DE" sz="1000" dirty="0">
                <a:latin typeface="+mj-lt"/>
              </a:rPr>
              <a:t>Bilder teils von: biblework.de</a:t>
            </a:r>
          </a:p>
        </p:txBody>
      </p:sp>
      <p:sp>
        <p:nvSpPr>
          <p:cNvPr id="342" name="Textfeld 341"/>
          <p:cNvSpPr txBox="1"/>
          <p:nvPr/>
        </p:nvSpPr>
        <p:spPr>
          <a:xfrm>
            <a:off x="2123728" y="5294843"/>
            <a:ext cx="86409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solidFill>
                  <a:schemeClr val="accent3">
                    <a:lumMod val="75000"/>
                  </a:schemeClr>
                </a:solidFill>
              </a:rPr>
              <a:t>Xerxes I.</a:t>
            </a:r>
            <a:endParaRPr lang="de-DE" sz="6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43" name="Textfeld 342"/>
          <p:cNvSpPr txBox="1"/>
          <p:nvPr/>
        </p:nvSpPr>
        <p:spPr>
          <a:xfrm>
            <a:off x="3145644" y="5289845"/>
            <a:ext cx="7041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solidFill>
                  <a:schemeClr val="accent3">
                    <a:lumMod val="75000"/>
                  </a:schemeClr>
                </a:solidFill>
              </a:rPr>
              <a:t>Alexander d. Große</a:t>
            </a:r>
            <a:endParaRPr lang="de-DE" sz="6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51" name="Textfeld 350"/>
          <p:cNvSpPr txBox="1"/>
          <p:nvPr/>
        </p:nvSpPr>
        <p:spPr>
          <a:xfrm rot="919256">
            <a:off x="6041390" y="2281977"/>
            <a:ext cx="95611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b="1" dirty="0">
                <a:solidFill>
                  <a:schemeClr val="accent3">
                    <a:lumMod val="75000"/>
                  </a:schemeClr>
                </a:solidFill>
              </a:rPr>
              <a:t>Zeitsprung (V. 8)</a:t>
            </a:r>
            <a:endParaRPr lang="de-DE" sz="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59" name="Textfeld 358"/>
          <p:cNvSpPr txBox="1"/>
          <p:nvPr/>
        </p:nvSpPr>
        <p:spPr>
          <a:xfrm rot="612551">
            <a:off x="5331229" y="4876479"/>
            <a:ext cx="12038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b="1" dirty="0">
                <a:solidFill>
                  <a:schemeClr val="accent3">
                    <a:lumMod val="75000"/>
                  </a:schemeClr>
                </a:solidFill>
              </a:rPr>
              <a:t>Zeitsprung (11,35-36)</a:t>
            </a:r>
            <a:endParaRPr lang="de-DE" sz="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61" name="Pfeil nach unten 140">
            <a:extLst>
              <a:ext uri="{FF2B5EF4-FFF2-40B4-BE49-F238E27FC236}">
                <a16:creationId xmlns:a16="http://schemas.microsoft.com/office/drawing/2014/main" id="{8BB38DB6-9216-408C-B886-A1D746502B5D}"/>
              </a:ext>
            </a:extLst>
          </p:cNvPr>
          <p:cNvSpPr/>
          <p:nvPr/>
        </p:nvSpPr>
        <p:spPr>
          <a:xfrm rot="10800000" flipH="1" flipV="1">
            <a:off x="8268943" y="188640"/>
            <a:ext cx="119671" cy="7200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33" name="Picture 9" descr="http://www.duracel.de/stuff/art/quicksketches/stein-sw.gif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9961"/>
            <a:ext cx="287880" cy="258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3" name="Textfeld 362">
            <a:extLst>
              <a:ext uri="{FF2B5EF4-FFF2-40B4-BE49-F238E27FC236}">
                <a16:creationId xmlns:a16="http://schemas.microsoft.com/office/drawing/2014/main" id="{D139B3E0-FF25-40BC-8192-5CBA098532FA}"/>
              </a:ext>
            </a:extLst>
          </p:cNvPr>
          <p:cNvSpPr txBox="1"/>
          <p:nvPr/>
        </p:nvSpPr>
        <p:spPr>
          <a:xfrm>
            <a:off x="7596336" y="6362410"/>
            <a:ext cx="6667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b="1" dirty="0">
                <a:solidFill>
                  <a:schemeClr val="accent3">
                    <a:lumMod val="75000"/>
                  </a:schemeClr>
                </a:solidFill>
              </a:rPr>
              <a:t>3,5 Jahre</a:t>
            </a:r>
            <a:endParaRPr lang="de-DE" sz="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84" name="Textfeld 383">
            <a:extLst>
              <a:ext uri="{FF2B5EF4-FFF2-40B4-BE49-F238E27FC236}">
                <a16:creationId xmlns:a16="http://schemas.microsoft.com/office/drawing/2014/main" id="{49D3C71E-31A9-4D19-9F7A-D2F6208BDA86}"/>
              </a:ext>
            </a:extLst>
          </p:cNvPr>
          <p:cNvSpPr txBox="1"/>
          <p:nvPr/>
        </p:nvSpPr>
        <p:spPr>
          <a:xfrm>
            <a:off x="6919940" y="6362410"/>
            <a:ext cx="6667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b="1" dirty="0">
                <a:solidFill>
                  <a:schemeClr val="accent3">
                    <a:lumMod val="75000"/>
                  </a:schemeClr>
                </a:solidFill>
              </a:rPr>
              <a:t>3,5 Jahre</a:t>
            </a:r>
            <a:endParaRPr lang="de-DE" sz="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86" name="Rechteck 385">
            <a:extLst>
              <a:ext uri="{FF2B5EF4-FFF2-40B4-BE49-F238E27FC236}">
                <a16:creationId xmlns:a16="http://schemas.microsoft.com/office/drawing/2014/main" id="{E653E03B-B6E5-429A-BDF7-1C7B00A27A84}"/>
              </a:ext>
            </a:extLst>
          </p:cNvPr>
          <p:cNvSpPr/>
          <p:nvPr/>
        </p:nvSpPr>
        <p:spPr>
          <a:xfrm>
            <a:off x="-18531" y="560640"/>
            <a:ext cx="1613812" cy="252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000" dirty="0">
                <a:latin typeface="+mj-lt"/>
              </a:rPr>
              <a:t>Babylonisches Reich</a:t>
            </a:r>
          </a:p>
        </p:txBody>
      </p:sp>
      <p:sp>
        <p:nvSpPr>
          <p:cNvPr id="387" name="Rechteck 386">
            <a:extLst>
              <a:ext uri="{FF2B5EF4-FFF2-40B4-BE49-F238E27FC236}">
                <a16:creationId xmlns:a16="http://schemas.microsoft.com/office/drawing/2014/main" id="{A54C3102-2FB2-4CA4-8FCC-F343D8F11594}"/>
              </a:ext>
            </a:extLst>
          </p:cNvPr>
          <p:cNvSpPr/>
          <p:nvPr/>
        </p:nvSpPr>
        <p:spPr>
          <a:xfrm>
            <a:off x="1615011" y="560640"/>
            <a:ext cx="1772418" cy="252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000" dirty="0" err="1">
                <a:latin typeface="+mj-lt"/>
              </a:rPr>
              <a:t>Medopersisches</a:t>
            </a:r>
            <a:r>
              <a:rPr lang="de-DE" sz="1000" dirty="0">
                <a:latin typeface="+mj-lt"/>
              </a:rPr>
              <a:t> Reich</a:t>
            </a:r>
          </a:p>
        </p:txBody>
      </p:sp>
      <p:sp>
        <p:nvSpPr>
          <p:cNvPr id="389" name="Rechteck 388">
            <a:extLst>
              <a:ext uri="{FF2B5EF4-FFF2-40B4-BE49-F238E27FC236}">
                <a16:creationId xmlns:a16="http://schemas.microsoft.com/office/drawing/2014/main" id="{F68DC39C-9BD5-42B2-A566-86538AD07305}"/>
              </a:ext>
            </a:extLst>
          </p:cNvPr>
          <p:cNvSpPr/>
          <p:nvPr/>
        </p:nvSpPr>
        <p:spPr>
          <a:xfrm>
            <a:off x="3388943" y="584712"/>
            <a:ext cx="1658819" cy="252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000" dirty="0">
                <a:latin typeface="+mj-lt"/>
              </a:rPr>
              <a:t>Griechisches Reich</a:t>
            </a:r>
          </a:p>
        </p:txBody>
      </p:sp>
      <p:sp>
        <p:nvSpPr>
          <p:cNvPr id="392" name="Rechteck 391">
            <a:extLst>
              <a:ext uri="{FF2B5EF4-FFF2-40B4-BE49-F238E27FC236}">
                <a16:creationId xmlns:a16="http://schemas.microsoft.com/office/drawing/2014/main" id="{0CEDAB04-A461-4140-9483-1E56E182D153}"/>
              </a:ext>
            </a:extLst>
          </p:cNvPr>
          <p:cNvSpPr/>
          <p:nvPr/>
        </p:nvSpPr>
        <p:spPr>
          <a:xfrm>
            <a:off x="5073421" y="597317"/>
            <a:ext cx="1856451" cy="252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000" dirty="0">
                <a:latin typeface="+mj-lt"/>
              </a:rPr>
              <a:t>Römisches Reich</a:t>
            </a:r>
          </a:p>
        </p:txBody>
      </p:sp>
      <p:sp>
        <p:nvSpPr>
          <p:cNvPr id="396" name="Rechteck 395">
            <a:extLst>
              <a:ext uri="{FF2B5EF4-FFF2-40B4-BE49-F238E27FC236}">
                <a16:creationId xmlns:a16="http://schemas.microsoft.com/office/drawing/2014/main" id="{59D65AFB-EC0C-40AC-AC7B-54CC7462DEE9}"/>
              </a:ext>
            </a:extLst>
          </p:cNvPr>
          <p:cNvSpPr/>
          <p:nvPr/>
        </p:nvSpPr>
        <p:spPr>
          <a:xfrm>
            <a:off x="6930684" y="426730"/>
            <a:ext cx="136997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000" dirty="0">
                <a:latin typeface="+mj-lt"/>
              </a:rPr>
              <a:t>Wiederhergestelltes römisches + Antichristliches Reich</a:t>
            </a:r>
          </a:p>
        </p:txBody>
      </p:sp>
    </p:spTree>
    <p:extLst>
      <p:ext uri="{BB962C8B-B14F-4D97-AF65-F5344CB8AC3E}">
        <p14:creationId xmlns:p14="http://schemas.microsoft.com/office/powerpoint/2010/main" val="1759658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0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0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0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20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20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0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20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20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20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20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232</Words>
  <Application>Microsoft Office PowerPoint</Application>
  <PresentationFormat>Bildschirmpräsentation (4:3)</PresentationFormat>
  <Paragraphs>111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Monotype Corsiva</vt:lpstr>
      <vt:lpstr>Larissa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Geschichtlicher Überblick in Daniel</dc:title>
  <dc:creator>Sascha Kriegler</dc:creator>
  <cp:lastModifiedBy>Sascha Kriegler</cp:lastModifiedBy>
  <cp:revision>15</cp:revision>
  <dcterms:created xsi:type="dcterms:W3CDTF">2014-12-01T15:29:36Z</dcterms:created>
  <dcterms:modified xsi:type="dcterms:W3CDTF">2020-11-18T10:06:26Z</dcterms:modified>
</cp:coreProperties>
</file>